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Lst>
  <p:notesMasterIdLst>
    <p:notesMasterId r:id="rId36"/>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118" d="100"/>
          <a:sy n="118" d="100"/>
        </p:scale>
        <p:origin x="36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46C00B-6093-4A96-A85B-94C1876C1A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FA717F-FD40-4473-8ED4-0277A14A927D}">
      <dgm:prSet/>
      <dgm:spPr/>
      <dgm:t>
        <a:bodyPr/>
        <a:lstStyle/>
        <a:p>
          <a:pPr>
            <a:lnSpc>
              <a:spcPct val="100000"/>
            </a:lnSpc>
          </a:pPr>
          <a:r>
            <a:rPr lang="en-GB" b="1"/>
            <a:t>Comprehensive MRI Dataset</a:t>
          </a:r>
          <a:r>
            <a:rPr lang="en-GB"/>
            <a:t>:</a:t>
          </a:r>
          <a:br>
            <a:rPr lang="en-GB"/>
          </a:br>
          <a:r>
            <a:rPr lang="en-GB"/>
            <a:t>The Figshare Brain Tumor Dataset contains </a:t>
          </a:r>
          <a:r>
            <a:rPr lang="en-GB" b="1"/>
            <a:t>3064 T1-weighted contrast-enhanced MRI slices</a:t>
          </a:r>
          <a:r>
            <a:rPr lang="en-GB"/>
            <a:t> from </a:t>
          </a:r>
          <a:r>
            <a:rPr lang="en-GB" b="1"/>
            <a:t>233 patients</a:t>
          </a:r>
          <a:r>
            <a:rPr lang="en-GB"/>
            <a:t>, covering </a:t>
          </a:r>
          <a:r>
            <a:rPr lang="en-GB" b="1"/>
            <a:t>three major tumor types</a:t>
          </a:r>
          <a:r>
            <a:rPr lang="en-GB"/>
            <a:t>: meningioma, glioma, and pituitary tumor.</a:t>
          </a:r>
          <a:endParaRPr lang="en-US"/>
        </a:p>
      </dgm:t>
    </dgm:pt>
    <dgm:pt modelId="{6E0AF050-039C-48EF-B630-67F04177E91B}" type="parTrans" cxnId="{60DBE6B7-91CB-40B4-A80E-F64A82E4B6D3}">
      <dgm:prSet/>
      <dgm:spPr/>
      <dgm:t>
        <a:bodyPr/>
        <a:lstStyle/>
        <a:p>
          <a:endParaRPr lang="en-US"/>
        </a:p>
      </dgm:t>
    </dgm:pt>
    <dgm:pt modelId="{4D93DCD4-7622-492D-8A7E-1B56DA7D42B7}" type="sibTrans" cxnId="{60DBE6B7-91CB-40B4-A80E-F64A82E4B6D3}">
      <dgm:prSet/>
      <dgm:spPr/>
      <dgm:t>
        <a:bodyPr/>
        <a:lstStyle/>
        <a:p>
          <a:endParaRPr lang="en-US"/>
        </a:p>
      </dgm:t>
    </dgm:pt>
    <dgm:pt modelId="{2B1CCECC-D6C0-4A5C-B2C9-000F31F41C19}">
      <dgm:prSet/>
      <dgm:spPr/>
      <dgm:t>
        <a:bodyPr/>
        <a:lstStyle/>
        <a:p>
          <a:pPr>
            <a:lnSpc>
              <a:spcPct val="100000"/>
            </a:lnSpc>
          </a:pPr>
          <a:r>
            <a:rPr lang="en-GB" b="1"/>
            <a:t>Rich Annotation</a:t>
          </a:r>
          <a:r>
            <a:rPr lang="en-GB"/>
            <a:t>:</a:t>
          </a:r>
          <a:br>
            <a:rPr lang="en-GB"/>
          </a:br>
          <a:r>
            <a:rPr lang="en-GB"/>
            <a:t>Each image is annotated with </a:t>
          </a:r>
          <a:r>
            <a:rPr lang="en-GB" b="1"/>
            <a:t>tumor type</a:t>
          </a:r>
          <a:r>
            <a:rPr lang="en-GB"/>
            <a:t>, </a:t>
          </a:r>
          <a:r>
            <a:rPr lang="en-GB" b="1"/>
            <a:t>patient ID</a:t>
          </a:r>
          <a:r>
            <a:rPr lang="en-GB"/>
            <a:t>, </a:t>
          </a:r>
          <a:r>
            <a:rPr lang="en-GB" b="1"/>
            <a:t>tumor borders</a:t>
          </a:r>
          <a:r>
            <a:rPr lang="en-GB"/>
            <a:t>, and </a:t>
          </a:r>
          <a:r>
            <a:rPr lang="en-GB" b="1"/>
            <a:t>binary tumor masks</a:t>
          </a:r>
          <a:r>
            <a:rPr lang="en-GB"/>
            <a:t>, enabling both </a:t>
          </a:r>
          <a:r>
            <a:rPr lang="en-GB" b="1"/>
            <a:t>classification and segmentation</a:t>
          </a:r>
          <a:r>
            <a:rPr lang="en-GB"/>
            <a:t> tasks.</a:t>
          </a:r>
          <a:endParaRPr lang="en-US"/>
        </a:p>
      </dgm:t>
    </dgm:pt>
    <dgm:pt modelId="{DBF4C970-9B64-469E-8FDB-A95D19FCA536}" type="parTrans" cxnId="{85E3267B-04E8-42A9-A8DE-B59A5917F03D}">
      <dgm:prSet/>
      <dgm:spPr/>
      <dgm:t>
        <a:bodyPr/>
        <a:lstStyle/>
        <a:p>
          <a:endParaRPr lang="en-US"/>
        </a:p>
      </dgm:t>
    </dgm:pt>
    <dgm:pt modelId="{03C15D57-149C-4CCC-9EAF-FAFF3A02D3E0}" type="sibTrans" cxnId="{85E3267B-04E8-42A9-A8DE-B59A5917F03D}">
      <dgm:prSet/>
      <dgm:spPr/>
      <dgm:t>
        <a:bodyPr/>
        <a:lstStyle/>
        <a:p>
          <a:endParaRPr lang="en-US"/>
        </a:p>
      </dgm:t>
    </dgm:pt>
    <dgm:pt modelId="{CE5FBE75-8D18-40A3-8836-D2A3A536AEAE}">
      <dgm:prSet/>
      <dgm:spPr/>
      <dgm:t>
        <a:bodyPr/>
        <a:lstStyle/>
        <a:p>
          <a:pPr>
            <a:lnSpc>
              <a:spcPct val="100000"/>
            </a:lnSpc>
          </a:pPr>
          <a:r>
            <a:rPr lang="en-GB" b="1" dirty="0"/>
            <a:t>Structured in MATLAB Format</a:t>
          </a:r>
          <a:r>
            <a:rPr lang="en-GB" dirty="0"/>
            <a:t>:</a:t>
          </a:r>
          <a:br>
            <a:rPr lang="en-GB" dirty="0"/>
          </a:br>
          <a:r>
            <a:rPr lang="en-GB" dirty="0"/>
            <a:t>Data is stored in .mat files, with structured fields like label, image, </a:t>
          </a:r>
          <a:r>
            <a:rPr lang="en-GB" dirty="0" err="1"/>
            <a:t>tumorBorder</a:t>
          </a:r>
          <a:r>
            <a:rPr lang="en-GB" dirty="0"/>
            <a:t>, and </a:t>
          </a:r>
          <a:r>
            <a:rPr lang="en-GB" dirty="0" err="1"/>
            <a:t>tumorMask</a:t>
          </a:r>
          <a:r>
            <a:rPr lang="en-GB" dirty="0"/>
            <a:t>, making it easily accessible for processing and training.</a:t>
          </a:r>
          <a:endParaRPr lang="en-US" dirty="0"/>
        </a:p>
      </dgm:t>
    </dgm:pt>
    <dgm:pt modelId="{5B109CA1-F266-47B6-A414-0DEF89E7DEEE}" type="parTrans" cxnId="{FD61030A-FD04-4905-8BD6-C06986C08D3F}">
      <dgm:prSet/>
      <dgm:spPr/>
      <dgm:t>
        <a:bodyPr/>
        <a:lstStyle/>
        <a:p>
          <a:endParaRPr lang="en-US"/>
        </a:p>
      </dgm:t>
    </dgm:pt>
    <dgm:pt modelId="{99D58478-CCEA-45F3-B0A2-3983181C6A11}" type="sibTrans" cxnId="{FD61030A-FD04-4905-8BD6-C06986C08D3F}">
      <dgm:prSet/>
      <dgm:spPr/>
      <dgm:t>
        <a:bodyPr/>
        <a:lstStyle/>
        <a:p>
          <a:endParaRPr lang="en-US"/>
        </a:p>
      </dgm:t>
    </dgm:pt>
    <dgm:pt modelId="{3C4020E4-DB64-416C-8A9E-41A71FAFFF58}">
      <dgm:prSet/>
      <dgm:spPr/>
      <dgm:t>
        <a:bodyPr/>
        <a:lstStyle/>
        <a:p>
          <a:pPr>
            <a:lnSpc>
              <a:spcPct val="100000"/>
            </a:lnSpc>
          </a:pPr>
          <a:r>
            <a:rPr lang="en-GB" b="1"/>
            <a:t>Proven Benchmark</a:t>
          </a:r>
          <a:r>
            <a:rPr lang="en-GB"/>
            <a:t>:</a:t>
          </a:r>
          <a:br>
            <a:rPr lang="en-GB"/>
          </a:br>
          <a:r>
            <a:rPr lang="en-GB"/>
            <a:t>Used in peer-reviewed studies and public GitHub codebases, validating its </a:t>
          </a:r>
          <a:r>
            <a:rPr lang="en-GB" b="1"/>
            <a:t>credibility and relevance</a:t>
          </a:r>
          <a:r>
            <a:rPr lang="en-GB"/>
            <a:t> for medical image analysis research.</a:t>
          </a:r>
          <a:endParaRPr lang="en-US"/>
        </a:p>
      </dgm:t>
    </dgm:pt>
    <dgm:pt modelId="{473DB1EF-BEF3-40A9-848F-9AD1F97D3CB5}" type="parTrans" cxnId="{A561E1B9-2596-4D6F-8502-4FA364E41F44}">
      <dgm:prSet/>
      <dgm:spPr/>
      <dgm:t>
        <a:bodyPr/>
        <a:lstStyle/>
        <a:p>
          <a:endParaRPr lang="en-US"/>
        </a:p>
      </dgm:t>
    </dgm:pt>
    <dgm:pt modelId="{714D014E-65AD-4444-8CB9-7061B3823ED3}" type="sibTrans" cxnId="{A561E1B9-2596-4D6F-8502-4FA364E41F44}">
      <dgm:prSet/>
      <dgm:spPr/>
      <dgm:t>
        <a:bodyPr/>
        <a:lstStyle/>
        <a:p>
          <a:endParaRPr lang="en-US"/>
        </a:p>
      </dgm:t>
    </dgm:pt>
    <dgm:pt modelId="{8F78610B-F3AC-499D-A5A5-186E73179655}" type="pres">
      <dgm:prSet presAssocID="{1146C00B-6093-4A96-A85B-94C1876C1A76}" presName="root" presStyleCnt="0">
        <dgm:presLayoutVars>
          <dgm:dir/>
          <dgm:resizeHandles val="exact"/>
        </dgm:presLayoutVars>
      </dgm:prSet>
      <dgm:spPr/>
    </dgm:pt>
    <dgm:pt modelId="{9AA3C26B-0E57-4A17-A66B-9726F2AA2475}" type="pres">
      <dgm:prSet presAssocID="{5AFA717F-FD40-4473-8ED4-0277A14A927D}" presName="compNode" presStyleCnt="0"/>
      <dgm:spPr/>
    </dgm:pt>
    <dgm:pt modelId="{4B931976-D19F-4468-960E-663D39C7E09F}" type="pres">
      <dgm:prSet presAssocID="{5AFA717F-FD40-4473-8ED4-0277A14A927D}" presName="bgRect" presStyleLbl="bgShp" presStyleIdx="0" presStyleCnt="4"/>
      <dgm:spPr/>
    </dgm:pt>
    <dgm:pt modelId="{09DCD15C-5542-4B55-AE02-D5A0D2DF3F9C}" type="pres">
      <dgm:prSet presAssocID="{5AFA717F-FD40-4473-8ED4-0277A14A92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1B05C45-D8BA-4188-BE96-F922FF408A1E}" type="pres">
      <dgm:prSet presAssocID="{5AFA717F-FD40-4473-8ED4-0277A14A927D}" presName="spaceRect" presStyleCnt="0"/>
      <dgm:spPr/>
    </dgm:pt>
    <dgm:pt modelId="{B0131578-8AE2-488B-BEBA-A3A2929FD233}" type="pres">
      <dgm:prSet presAssocID="{5AFA717F-FD40-4473-8ED4-0277A14A927D}" presName="parTx" presStyleLbl="revTx" presStyleIdx="0" presStyleCnt="4">
        <dgm:presLayoutVars>
          <dgm:chMax val="0"/>
          <dgm:chPref val="0"/>
        </dgm:presLayoutVars>
      </dgm:prSet>
      <dgm:spPr/>
    </dgm:pt>
    <dgm:pt modelId="{882B97E3-606B-4F89-B31A-18A3D3C42B07}" type="pres">
      <dgm:prSet presAssocID="{4D93DCD4-7622-492D-8A7E-1B56DA7D42B7}" presName="sibTrans" presStyleCnt="0"/>
      <dgm:spPr/>
    </dgm:pt>
    <dgm:pt modelId="{9ADF3298-821A-45EB-BDD7-8811A7E39286}" type="pres">
      <dgm:prSet presAssocID="{2B1CCECC-D6C0-4A5C-B2C9-000F31F41C19}" presName="compNode" presStyleCnt="0"/>
      <dgm:spPr/>
    </dgm:pt>
    <dgm:pt modelId="{91227FA9-E9DB-4815-AC94-71A31F66C34C}" type="pres">
      <dgm:prSet presAssocID="{2B1CCECC-D6C0-4A5C-B2C9-000F31F41C19}" presName="bgRect" presStyleLbl="bgShp" presStyleIdx="1" presStyleCnt="4"/>
      <dgm:spPr/>
    </dgm:pt>
    <dgm:pt modelId="{84264E4A-9C84-4012-8FC9-035146254571}" type="pres">
      <dgm:prSet presAssocID="{2B1CCECC-D6C0-4A5C-B2C9-000F31F41C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60353525-C1C4-4C9B-AB78-CF2D03533E45}" type="pres">
      <dgm:prSet presAssocID="{2B1CCECC-D6C0-4A5C-B2C9-000F31F41C19}" presName="spaceRect" presStyleCnt="0"/>
      <dgm:spPr/>
    </dgm:pt>
    <dgm:pt modelId="{23A02956-B64D-44D4-9387-543E223184B1}" type="pres">
      <dgm:prSet presAssocID="{2B1CCECC-D6C0-4A5C-B2C9-000F31F41C19}" presName="parTx" presStyleLbl="revTx" presStyleIdx="1" presStyleCnt="4">
        <dgm:presLayoutVars>
          <dgm:chMax val="0"/>
          <dgm:chPref val="0"/>
        </dgm:presLayoutVars>
      </dgm:prSet>
      <dgm:spPr/>
    </dgm:pt>
    <dgm:pt modelId="{52EA4B9B-F153-4953-A458-AF4D0CD9FAE7}" type="pres">
      <dgm:prSet presAssocID="{03C15D57-149C-4CCC-9EAF-FAFF3A02D3E0}" presName="sibTrans" presStyleCnt="0"/>
      <dgm:spPr/>
    </dgm:pt>
    <dgm:pt modelId="{BCD7973D-F6F6-4551-B7B9-2751696CCC0E}" type="pres">
      <dgm:prSet presAssocID="{CE5FBE75-8D18-40A3-8836-D2A3A536AEAE}" presName="compNode" presStyleCnt="0"/>
      <dgm:spPr/>
    </dgm:pt>
    <dgm:pt modelId="{A6562188-9B48-402C-B182-58E73C2FC9EB}" type="pres">
      <dgm:prSet presAssocID="{CE5FBE75-8D18-40A3-8836-D2A3A536AEAE}" presName="bgRect" presStyleLbl="bgShp" presStyleIdx="2" presStyleCnt="4"/>
      <dgm:spPr/>
    </dgm:pt>
    <dgm:pt modelId="{CE583FEE-4E95-438C-A56A-2986878C837D}" type="pres">
      <dgm:prSet presAssocID="{CE5FBE75-8D18-40A3-8836-D2A3A536AE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6176B7C7-BD54-48C9-924A-079D3D4B736D}" type="pres">
      <dgm:prSet presAssocID="{CE5FBE75-8D18-40A3-8836-D2A3A536AEAE}" presName="spaceRect" presStyleCnt="0"/>
      <dgm:spPr/>
    </dgm:pt>
    <dgm:pt modelId="{9C623AAE-7B4C-4A7C-A6B4-37068E4FC63E}" type="pres">
      <dgm:prSet presAssocID="{CE5FBE75-8D18-40A3-8836-D2A3A536AEAE}" presName="parTx" presStyleLbl="revTx" presStyleIdx="2" presStyleCnt="4">
        <dgm:presLayoutVars>
          <dgm:chMax val="0"/>
          <dgm:chPref val="0"/>
        </dgm:presLayoutVars>
      </dgm:prSet>
      <dgm:spPr/>
    </dgm:pt>
    <dgm:pt modelId="{1F468521-D8B1-4C2F-AFE9-1445C8DAB431}" type="pres">
      <dgm:prSet presAssocID="{99D58478-CCEA-45F3-B0A2-3983181C6A11}" presName="sibTrans" presStyleCnt="0"/>
      <dgm:spPr/>
    </dgm:pt>
    <dgm:pt modelId="{DE28D138-8BE1-4AC2-BF05-1991CB903880}" type="pres">
      <dgm:prSet presAssocID="{3C4020E4-DB64-416C-8A9E-41A71FAFFF58}" presName="compNode" presStyleCnt="0"/>
      <dgm:spPr/>
    </dgm:pt>
    <dgm:pt modelId="{F05711C9-8AB6-4908-8942-4D695205E801}" type="pres">
      <dgm:prSet presAssocID="{3C4020E4-DB64-416C-8A9E-41A71FAFFF58}" presName="bgRect" presStyleLbl="bgShp" presStyleIdx="3" presStyleCnt="4"/>
      <dgm:spPr/>
    </dgm:pt>
    <dgm:pt modelId="{B846B04A-41DF-4930-98EC-CA62BBBD01BF}" type="pres">
      <dgm:prSet presAssocID="{3C4020E4-DB64-416C-8A9E-41A71FAFFF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search"/>
        </a:ext>
      </dgm:extLst>
    </dgm:pt>
    <dgm:pt modelId="{8CED408D-26BE-4E3B-9B1F-7EFC5421B99B}" type="pres">
      <dgm:prSet presAssocID="{3C4020E4-DB64-416C-8A9E-41A71FAFFF58}" presName="spaceRect" presStyleCnt="0"/>
      <dgm:spPr/>
    </dgm:pt>
    <dgm:pt modelId="{79211DC1-D983-4B4C-82DD-14D81F44121F}" type="pres">
      <dgm:prSet presAssocID="{3C4020E4-DB64-416C-8A9E-41A71FAFFF58}" presName="parTx" presStyleLbl="revTx" presStyleIdx="3" presStyleCnt="4">
        <dgm:presLayoutVars>
          <dgm:chMax val="0"/>
          <dgm:chPref val="0"/>
        </dgm:presLayoutVars>
      </dgm:prSet>
      <dgm:spPr/>
    </dgm:pt>
  </dgm:ptLst>
  <dgm:cxnLst>
    <dgm:cxn modelId="{FD61030A-FD04-4905-8BD6-C06986C08D3F}" srcId="{1146C00B-6093-4A96-A85B-94C1876C1A76}" destId="{CE5FBE75-8D18-40A3-8836-D2A3A536AEAE}" srcOrd="2" destOrd="0" parTransId="{5B109CA1-F266-47B6-A414-0DEF89E7DEEE}" sibTransId="{99D58478-CCEA-45F3-B0A2-3983181C6A11}"/>
    <dgm:cxn modelId="{0D059812-D5DF-4331-A3C4-56B21067E04D}" type="presOf" srcId="{3C4020E4-DB64-416C-8A9E-41A71FAFFF58}" destId="{79211DC1-D983-4B4C-82DD-14D81F44121F}" srcOrd="0" destOrd="0" presId="urn:microsoft.com/office/officeart/2018/2/layout/IconVerticalSolidList"/>
    <dgm:cxn modelId="{25275A1C-68DB-4325-84C9-9077FFA89EFD}" type="presOf" srcId="{2B1CCECC-D6C0-4A5C-B2C9-000F31F41C19}" destId="{23A02956-B64D-44D4-9387-543E223184B1}" srcOrd="0" destOrd="0" presId="urn:microsoft.com/office/officeart/2018/2/layout/IconVerticalSolidList"/>
    <dgm:cxn modelId="{A8EF0050-26E5-41E5-A43A-770E6A8E8A73}" type="presOf" srcId="{1146C00B-6093-4A96-A85B-94C1876C1A76}" destId="{8F78610B-F3AC-499D-A5A5-186E73179655}" srcOrd="0" destOrd="0" presId="urn:microsoft.com/office/officeart/2018/2/layout/IconVerticalSolidList"/>
    <dgm:cxn modelId="{3595D77A-9DC6-40D7-9E95-10F4BA62FDD2}" type="presOf" srcId="{5AFA717F-FD40-4473-8ED4-0277A14A927D}" destId="{B0131578-8AE2-488B-BEBA-A3A2929FD233}" srcOrd="0" destOrd="0" presId="urn:microsoft.com/office/officeart/2018/2/layout/IconVerticalSolidList"/>
    <dgm:cxn modelId="{85E3267B-04E8-42A9-A8DE-B59A5917F03D}" srcId="{1146C00B-6093-4A96-A85B-94C1876C1A76}" destId="{2B1CCECC-D6C0-4A5C-B2C9-000F31F41C19}" srcOrd="1" destOrd="0" parTransId="{DBF4C970-9B64-469E-8FDB-A95D19FCA536}" sibTransId="{03C15D57-149C-4CCC-9EAF-FAFF3A02D3E0}"/>
    <dgm:cxn modelId="{60DBE6B7-91CB-40B4-A80E-F64A82E4B6D3}" srcId="{1146C00B-6093-4A96-A85B-94C1876C1A76}" destId="{5AFA717F-FD40-4473-8ED4-0277A14A927D}" srcOrd="0" destOrd="0" parTransId="{6E0AF050-039C-48EF-B630-67F04177E91B}" sibTransId="{4D93DCD4-7622-492D-8A7E-1B56DA7D42B7}"/>
    <dgm:cxn modelId="{A561E1B9-2596-4D6F-8502-4FA364E41F44}" srcId="{1146C00B-6093-4A96-A85B-94C1876C1A76}" destId="{3C4020E4-DB64-416C-8A9E-41A71FAFFF58}" srcOrd="3" destOrd="0" parTransId="{473DB1EF-BEF3-40A9-848F-9AD1F97D3CB5}" sibTransId="{714D014E-65AD-4444-8CB9-7061B3823ED3}"/>
    <dgm:cxn modelId="{FCFC2BF3-A219-47CD-8825-E6F64A9B48CB}" type="presOf" srcId="{CE5FBE75-8D18-40A3-8836-D2A3A536AEAE}" destId="{9C623AAE-7B4C-4A7C-A6B4-37068E4FC63E}" srcOrd="0" destOrd="0" presId="urn:microsoft.com/office/officeart/2018/2/layout/IconVerticalSolidList"/>
    <dgm:cxn modelId="{E3340678-53CA-4617-84C0-1D8FDA7D4769}" type="presParOf" srcId="{8F78610B-F3AC-499D-A5A5-186E73179655}" destId="{9AA3C26B-0E57-4A17-A66B-9726F2AA2475}" srcOrd="0" destOrd="0" presId="urn:microsoft.com/office/officeart/2018/2/layout/IconVerticalSolidList"/>
    <dgm:cxn modelId="{E5EF9019-37CC-40ED-91D3-F4C77FF86B26}" type="presParOf" srcId="{9AA3C26B-0E57-4A17-A66B-9726F2AA2475}" destId="{4B931976-D19F-4468-960E-663D39C7E09F}" srcOrd="0" destOrd="0" presId="urn:microsoft.com/office/officeart/2018/2/layout/IconVerticalSolidList"/>
    <dgm:cxn modelId="{29C38B95-DC3A-4C96-A0DF-54C01E84B3E5}" type="presParOf" srcId="{9AA3C26B-0E57-4A17-A66B-9726F2AA2475}" destId="{09DCD15C-5542-4B55-AE02-D5A0D2DF3F9C}" srcOrd="1" destOrd="0" presId="urn:microsoft.com/office/officeart/2018/2/layout/IconVerticalSolidList"/>
    <dgm:cxn modelId="{D1FB7991-90BF-452A-A431-1D1E851810CA}" type="presParOf" srcId="{9AA3C26B-0E57-4A17-A66B-9726F2AA2475}" destId="{B1B05C45-D8BA-4188-BE96-F922FF408A1E}" srcOrd="2" destOrd="0" presId="urn:microsoft.com/office/officeart/2018/2/layout/IconVerticalSolidList"/>
    <dgm:cxn modelId="{529C1753-97F1-4983-A13A-1754FCDA78CC}" type="presParOf" srcId="{9AA3C26B-0E57-4A17-A66B-9726F2AA2475}" destId="{B0131578-8AE2-488B-BEBA-A3A2929FD233}" srcOrd="3" destOrd="0" presId="urn:microsoft.com/office/officeart/2018/2/layout/IconVerticalSolidList"/>
    <dgm:cxn modelId="{3D69F90D-5D29-43F8-9D23-1ACD7E3E5E82}" type="presParOf" srcId="{8F78610B-F3AC-499D-A5A5-186E73179655}" destId="{882B97E3-606B-4F89-B31A-18A3D3C42B07}" srcOrd="1" destOrd="0" presId="urn:microsoft.com/office/officeart/2018/2/layout/IconVerticalSolidList"/>
    <dgm:cxn modelId="{163493EE-F50C-4B17-8936-CE8A5DBD3429}" type="presParOf" srcId="{8F78610B-F3AC-499D-A5A5-186E73179655}" destId="{9ADF3298-821A-45EB-BDD7-8811A7E39286}" srcOrd="2" destOrd="0" presId="urn:microsoft.com/office/officeart/2018/2/layout/IconVerticalSolidList"/>
    <dgm:cxn modelId="{26B07D2E-0F86-4C0A-86F2-E5450492D03E}" type="presParOf" srcId="{9ADF3298-821A-45EB-BDD7-8811A7E39286}" destId="{91227FA9-E9DB-4815-AC94-71A31F66C34C}" srcOrd="0" destOrd="0" presId="urn:microsoft.com/office/officeart/2018/2/layout/IconVerticalSolidList"/>
    <dgm:cxn modelId="{51C481CE-BDE6-4F52-B2ED-989E3750F825}" type="presParOf" srcId="{9ADF3298-821A-45EB-BDD7-8811A7E39286}" destId="{84264E4A-9C84-4012-8FC9-035146254571}" srcOrd="1" destOrd="0" presId="urn:microsoft.com/office/officeart/2018/2/layout/IconVerticalSolidList"/>
    <dgm:cxn modelId="{33DA12E6-0C8F-4DEA-B5B2-AFEFD36C23A7}" type="presParOf" srcId="{9ADF3298-821A-45EB-BDD7-8811A7E39286}" destId="{60353525-C1C4-4C9B-AB78-CF2D03533E45}" srcOrd="2" destOrd="0" presId="urn:microsoft.com/office/officeart/2018/2/layout/IconVerticalSolidList"/>
    <dgm:cxn modelId="{F07A6765-038A-4780-A767-38F209F948B8}" type="presParOf" srcId="{9ADF3298-821A-45EB-BDD7-8811A7E39286}" destId="{23A02956-B64D-44D4-9387-543E223184B1}" srcOrd="3" destOrd="0" presId="urn:microsoft.com/office/officeart/2018/2/layout/IconVerticalSolidList"/>
    <dgm:cxn modelId="{DEDFA088-590A-4312-91DA-A08732184D18}" type="presParOf" srcId="{8F78610B-F3AC-499D-A5A5-186E73179655}" destId="{52EA4B9B-F153-4953-A458-AF4D0CD9FAE7}" srcOrd="3" destOrd="0" presId="urn:microsoft.com/office/officeart/2018/2/layout/IconVerticalSolidList"/>
    <dgm:cxn modelId="{89A360D7-F94B-4C7A-81A2-591EBFCF153A}" type="presParOf" srcId="{8F78610B-F3AC-499D-A5A5-186E73179655}" destId="{BCD7973D-F6F6-4551-B7B9-2751696CCC0E}" srcOrd="4" destOrd="0" presId="urn:microsoft.com/office/officeart/2018/2/layout/IconVerticalSolidList"/>
    <dgm:cxn modelId="{DD672DFC-BC74-427E-A68C-0FC1A6AF1FA4}" type="presParOf" srcId="{BCD7973D-F6F6-4551-B7B9-2751696CCC0E}" destId="{A6562188-9B48-402C-B182-58E73C2FC9EB}" srcOrd="0" destOrd="0" presId="urn:microsoft.com/office/officeart/2018/2/layout/IconVerticalSolidList"/>
    <dgm:cxn modelId="{A907B5DD-F3CF-48BA-B2A5-C87434727375}" type="presParOf" srcId="{BCD7973D-F6F6-4551-B7B9-2751696CCC0E}" destId="{CE583FEE-4E95-438C-A56A-2986878C837D}" srcOrd="1" destOrd="0" presId="urn:microsoft.com/office/officeart/2018/2/layout/IconVerticalSolidList"/>
    <dgm:cxn modelId="{D9A5F6CF-7B56-4646-BFBB-47AAA5E09582}" type="presParOf" srcId="{BCD7973D-F6F6-4551-B7B9-2751696CCC0E}" destId="{6176B7C7-BD54-48C9-924A-079D3D4B736D}" srcOrd="2" destOrd="0" presId="urn:microsoft.com/office/officeart/2018/2/layout/IconVerticalSolidList"/>
    <dgm:cxn modelId="{32E0FE66-1BB9-41E7-A738-3788DA57C358}" type="presParOf" srcId="{BCD7973D-F6F6-4551-B7B9-2751696CCC0E}" destId="{9C623AAE-7B4C-4A7C-A6B4-37068E4FC63E}" srcOrd="3" destOrd="0" presId="urn:microsoft.com/office/officeart/2018/2/layout/IconVerticalSolidList"/>
    <dgm:cxn modelId="{20DF5144-FD74-4076-8968-B6E434524D73}" type="presParOf" srcId="{8F78610B-F3AC-499D-A5A5-186E73179655}" destId="{1F468521-D8B1-4C2F-AFE9-1445C8DAB431}" srcOrd="5" destOrd="0" presId="urn:microsoft.com/office/officeart/2018/2/layout/IconVerticalSolidList"/>
    <dgm:cxn modelId="{E1B8A000-9625-4C0E-9359-D7683B1E5B1B}" type="presParOf" srcId="{8F78610B-F3AC-499D-A5A5-186E73179655}" destId="{DE28D138-8BE1-4AC2-BF05-1991CB903880}" srcOrd="6" destOrd="0" presId="urn:microsoft.com/office/officeart/2018/2/layout/IconVerticalSolidList"/>
    <dgm:cxn modelId="{2716686A-CF01-4984-B6ED-D6445A4C92E0}" type="presParOf" srcId="{DE28D138-8BE1-4AC2-BF05-1991CB903880}" destId="{F05711C9-8AB6-4908-8942-4D695205E801}" srcOrd="0" destOrd="0" presId="urn:microsoft.com/office/officeart/2018/2/layout/IconVerticalSolidList"/>
    <dgm:cxn modelId="{9A91B58C-128D-4F12-A474-D9035C950765}" type="presParOf" srcId="{DE28D138-8BE1-4AC2-BF05-1991CB903880}" destId="{B846B04A-41DF-4930-98EC-CA62BBBD01BF}" srcOrd="1" destOrd="0" presId="urn:microsoft.com/office/officeart/2018/2/layout/IconVerticalSolidList"/>
    <dgm:cxn modelId="{9AF87DD7-4C19-46A2-9385-7DB3CE9612CB}" type="presParOf" srcId="{DE28D138-8BE1-4AC2-BF05-1991CB903880}" destId="{8CED408D-26BE-4E3B-9B1F-7EFC5421B99B}" srcOrd="2" destOrd="0" presId="urn:microsoft.com/office/officeart/2018/2/layout/IconVerticalSolidList"/>
    <dgm:cxn modelId="{E19B97BC-5C99-4265-8454-0174183F48F7}" type="presParOf" srcId="{DE28D138-8BE1-4AC2-BF05-1991CB903880}" destId="{79211DC1-D983-4B4C-82DD-14D81F4412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7C2FCD-C9A6-4936-BD5E-46CF9D9151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AA06A8-7BAC-4E2B-AF42-8BF4BCE763D8}">
      <dgm:prSet/>
      <dgm:spPr/>
      <dgm:t>
        <a:bodyPr/>
        <a:lstStyle/>
        <a:p>
          <a:pPr>
            <a:lnSpc>
              <a:spcPct val="100000"/>
            </a:lnSpc>
          </a:pPr>
          <a:r>
            <a:rPr lang="en-US"/>
            <a:t>Train accuracy – 0.9759</a:t>
          </a:r>
        </a:p>
      </dgm:t>
    </dgm:pt>
    <dgm:pt modelId="{1ECFC4BC-702F-47E3-B8E1-0E632CD8FCA1}" type="parTrans" cxnId="{9EDA574E-9398-49AB-BAC1-875FE0C9FD12}">
      <dgm:prSet/>
      <dgm:spPr/>
      <dgm:t>
        <a:bodyPr/>
        <a:lstStyle/>
        <a:p>
          <a:endParaRPr lang="en-US"/>
        </a:p>
      </dgm:t>
    </dgm:pt>
    <dgm:pt modelId="{12B53A5F-DBB6-450B-A651-594BEA41A403}" type="sibTrans" cxnId="{9EDA574E-9398-49AB-BAC1-875FE0C9FD12}">
      <dgm:prSet/>
      <dgm:spPr/>
      <dgm:t>
        <a:bodyPr/>
        <a:lstStyle/>
        <a:p>
          <a:endParaRPr lang="en-US"/>
        </a:p>
      </dgm:t>
    </dgm:pt>
    <dgm:pt modelId="{E8D5F025-4900-4DF3-A656-78A86A7D5C7D}">
      <dgm:prSet/>
      <dgm:spPr/>
      <dgm:t>
        <a:bodyPr/>
        <a:lstStyle/>
        <a:p>
          <a:pPr>
            <a:lnSpc>
              <a:spcPct val="100000"/>
            </a:lnSpc>
          </a:pPr>
          <a:r>
            <a:rPr lang="en-US"/>
            <a:t>Validation accuracy -0.9364 </a:t>
          </a:r>
        </a:p>
      </dgm:t>
    </dgm:pt>
    <dgm:pt modelId="{BF653441-9BC4-4402-A1BD-3BC6AB113504}" type="parTrans" cxnId="{E2D0FA92-E93E-4D9D-8679-8E4222EADB5A}">
      <dgm:prSet/>
      <dgm:spPr/>
      <dgm:t>
        <a:bodyPr/>
        <a:lstStyle/>
        <a:p>
          <a:endParaRPr lang="en-US"/>
        </a:p>
      </dgm:t>
    </dgm:pt>
    <dgm:pt modelId="{79F41C27-7E15-4540-832C-3AE5D887828A}" type="sibTrans" cxnId="{E2D0FA92-E93E-4D9D-8679-8E4222EADB5A}">
      <dgm:prSet/>
      <dgm:spPr/>
      <dgm:t>
        <a:bodyPr/>
        <a:lstStyle/>
        <a:p>
          <a:endParaRPr lang="en-US"/>
        </a:p>
      </dgm:t>
    </dgm:pt>
    <dgm:pt modelId="{6D307CCE-7244-4BE0-9B8D-CE851B871AFC}">
      <dgm:prSet/>
      <dgm:spPr/>
      <dgm:t>
        <a:bodyPr/>
        <a:lstStyle/>
        <a:p>
          <a:pPr>
            <a:lnSpc>
              <a:spcPct val="100000"/>
            </a:lnSpc>
          </a:pPr>
          <a:r>
            <a:rPr lang="en-US"/>
            <a:t>The student model sucessfully mimics the teahcer infact producing better results. </a:t>
          </a:r>
        </a:p>
      </dgm:t>
    </dgm:pt>
    <dgm:pt modelId="{F1C5F445-7C3B-4A6A-8E04-63D5AE191983}" type="parTrans" cxnId="{275E312E-8E87-4D9D-942F-A03DE5BD8FCE}">
      <dgm:prSet/>
      <dgm:spPr/>
      <dgm:t>
        <a:bodyPr/>
        <a:lstStyle/>
        <a:p>
          <a:endParaRPr lang="en-US"/>
        </a:p>
      </dgm:t>
    </dgm:pt>
    <dgm:pt modelId="{8BBF2EBC-E0E9-4BDC-82FB-9A408C9DB855}" type="sibTrans" cxnId="{275E312E-8E87-4D9D-942F-A03DE5BD8FCE}">
      <dgm:prSet/>
      <dgm:spPr/>
      <dgm:t>
        <a:bodyPr/>
        <a:lstStyle/>
        <a:p>
          <a:endParaRPr lang="en-US"/>
        </a:p>
      </dgm:t>
    </dgm:pt>
    <dgm:pt modelId="{727F0648-ABBD-49E0-86F8-CA31EE09ECC6}">
      <dgm:prSet/>
      <dgm:spPr/>
      <dgm:t>
        <a:bodyPr/>
        <a:lstStyle/>
        <a:p>
          <a:pPr>
            <a:lnSpc>
              <a:spcPct val="100000"/>
            </a:lnSpc>
          </a:pPr>
          <a:r>
            <a:rPr lang="en-US"/>
            <a:t>It was able to do that because  </a:t>
          </a:r>
          <a:r>
            <a:rPr lang="en-GB" b="0" i="0"/>
            <a:t>The soft targets from the teacher guide the student to learn both texture-based and context-aware representations, smoothing decision boundaries and reducing overfitting.</a:t>
          </a:r>
          <a:endParaRPr lang="en-US"/>
        </a:p>
      </dgm:t>
    </dgm:pt>
    <dgm:pt modelId="{1DA9BB97-F317-47FC-905A-73F782DE1623}" type="parTrans" cxnId="{9505F57D-CD1A-47F0-A938-58736EC91350}">
      <dgm:prSet/>
      <dgm:spPr/>
      <dgm:t>
        <a:bodyPr/>
        <a:lstStyle/>
        <a:p>
          <a:endParaRPr lang="en-US"/>
        </a:p>
      </dgm:t>
    </dgm:pt>
    <dgm:pt modelId="{9D52A1B8-5918-40DC-90CD-3A3885ABB74F}" type="sibTrans" cxnId="{9505F57D-CD1A-47F0-A938-58736EC91350}">
      <dgm:prSet/>
      <dgm:spPr/>
      <dgm:t>
        <a:bodyPr/>
        <a:lstStyle/>
        <a:p>
          <a:endParaRPr lang="en-US"/>
        </a:p>
      </dgm:t>
    </dgm:pt>
    <dgm:pt modelId="{355F7C67-F112-4B97-AD9C-85D6DD9D44C1}">
      <dgm:prSet/>
      <dgm:spPr/>
      <dgm:t>
        <a:bodyPr/>
        <a:lstStyle/>
        <a:p>
          <a:pPr>
            <a:lnSpc>
              <a:spcPct val="100000"/>
            </a:lnSpc>
          </a:pPr>
          <a:r>
            <a:rPr lang="en-GB" b="0" i="0"/>
            <a:t>Code-wise, freezing the pre-trained teacher, concatenating logits, and applying KL-divergence with temperature scaling allowed efficient transfer of both local and global knowledge.</a:t>
          </a:r>
          <a:endParaRPr lang="en-US"/>
        </a:p>
      </dgm:t>
    </dgm:pt>
    <dgm:pt modelId="{C90C683E-5BEF-4C32-9DDB-B28C05511791}" type="parTrans" cxnId="{7DF960F7-BE4D-4728-92B2-C65B05B67AA9}">
      <dgm:prSet/>
      <dgm:spPr/>
      <dgm:t>
        <a:bodyPr/>
        <a:lstStyle/>
        <a:p>
          <a:endParaRPr lang="en-US"/>
        </a:p>
      </dgm:t>
    </dgm:pt>
    <dgm:pt modelId="{D97DD0EF-435B-48E3-B7E7-773E37793C1D}" type="sibTrans" cxnId="{7DF960F7-BE4D-4728-92B2-C65B05B67AA9}">
      <dgm:prSet/>
      <dgm:spPr/>
      <dgm:t>
        <a:bodyPr/>
        <a:lstStyle/>
        <a:p>
          <a:endParaRPr lang="en-US"/>
        </a:p>
      </dgm:t>
    </dgm:pt>
    <dgm:pt modelId="{7BB2CD22-8B28-44B4-9F40-F8CB69213029}" type="pres">
      <dgm:prSet presAssocID="{2C7C2FCD-C9A6-4936-BD5E-46CF9D9151C8}" presName="root" presStyleCnt="0">
        <dgm:presLayoutVars>
          <dgm:dir/>
          <dgm:resizeHandles val="exact"/>
        </dgm:presLayoutVars>
      </dgm:prSet>
      <dgm:spPr/>
    </dgm:pt>
    <dgm:pt modelId="{A8F765EF-0257-4CCD-8547-83A894057E34}" type="pres">
      <dgm:prSet presAssocID="{E4AA06A8-7BAC-4E2B-AF42-8BF4BCE763D8}" presName="compNode" presStyleCnt="0"/>
      <dgm:spPr/>
    </dgm:pt>
    <dgm:pt modelId="{86ABFD8B-D073-4C9B-AB23-03AB777ADEE5}" type="pres">
      <dgm:prSet presAssocID="{E4AA06A8-7BAC-4E2B-AF42-8BF4BCE763D8}" presName="bgRect" presStyleLbl="bgShp" presStyleIdx="0" presStyleCnt="5"/>
      <dgm:spPr/>
    </dgm:pt>
    <dgm:pt modelId="{6CA56A0D-8084-4C20-9BB8-195FF3FB5177}" type="pres">
      <dgm:prSet presAssocID="{E4AA06A8-7BAC-4E2B-AF42-8BF4BCE763D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06711D0B-3F76-41E3-B94A-6531CD674CFE}" type="pres">
      <dgm:prSet presAssocID="{E4AA06A8-7BAC-4E2B-AF42-8BF4BCE763D8}" presName="spaceRect" presStyleCnt="0"/>
      <dgm:spPr/>
    </dgm:pt>
    <dgm:pt modelId="{1ED11313-CE76-404F-94F0-0B714585C2B9}" type="pres">
      <dgm:prSet presAssocID="{E4AA06A8-7BAC-4E2B-AF42-8BF4BCE763D8}" presName="parTx" presStyleLbl="revTx" presStyleIdx="0" presStyleCnt="5">
        <dgm:presLayoutVars>
          <dgm:chMax val="0"/>
          <dgm:chPref val="0"/>
        </dgm:presLayoutVars>
      </dgm:prSet>
      <dgm:spPr/>
    </dgm:pt>
    <dgm:pt modelId="{A9D5D1C1-6316-4F67-BAED-676E599763C0}" type="pres">
      <dgm:prSet presAssocID="{12B53A5F-DBB6-450B-A651-594BEA41A403}" presName="sibTrans" presStyleCnt="0"/>
      <dgm:spPr/>
    </dgm:pt>
    <dgm:pt modelId="{1093D7A9-8109-4F56-B8F4-52246B2C0B80}" type="pres">
      <dgm:prSet presAssocID="{E8D5F025-4900-4DF3-A656-78A86A7D5C7D}" presName="compNode" presStyleCnt="0"/>
      <dgm:spPr/>
    </dgm:pt>
    <dgm:pt modelId="{8A4A4EEF-1B69-4175-A570-F23EBFFCD845}" type="pres">
      <dgm:prSet presAssocID="{E8D5F025-4900-4DF3-A656-78A86A7D5C7D}" presName="bgRect" presStyleLbl="bgShp" presStyleIdx="1" presStyleCnt="5"/>
      <dgm:spPr/>
    </dgm:pt>
    <dgm:pt modelId="{0D6E6FF7-9348-4DB3-9950-DA2210E3BFA6}" type="pres">
      <dgm:prSet presAssocID="{E8D5F025-4900-4DF3-A656-78A86A7D5C7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F2F15942-10C0-49B0-BEE0-570F991D4A98}" type="pres">
      <dgm:prSet presAssocID="{E8D5F025-4900-4DF3-A656-78A86A7D5C7D}" presName="spaceRect" presStyleCnt="0"/>
      <dgm:spPr/>
    </dgm:pt>
    <dgm:pt modelId="{1348DFAE-7358-4E2E-A60D-15452BCDFC3B}" type="pres">
      <dgm:prSet presAssocID="{E8D5F025-4900-4DF3-A656-78A86A7D5C7D}" presName="parTx" presStyleLbl="revTx" presStyleIdx="1" presStyleCnt="5">
        <dgm:presLayoutVars>
          <dgm:chMax val="0"/>
          <dgm:chPref val="0"/>
        </dgm:presLayoutVars>
      </dgm:prSet>
      <dgm:spPr/>
    </dgm:pt>
    <dgm:pt modelId="{9FBC6711-3FC4-4D9C-A91E-0EB53C6E7A13}" type="pres">
      <dgm:prSet presAssocID="{79F41C27-7E15-4540-832C-3AE5D887828A}" presName="sibTrans" presStyleCnt="0"/>
      <dgm:spPr/>
    </dgm:pt>
    <dgm:pt modelId="{42386E13-8AFE-4571-9AEC-BFBF6AF0CD16}" type="pres">
      <dgm:prSet presAssocID="{6D307CCE-7244-4BE0-9B8D-CE851B871AFC}" presName="compNode" presStyleCnt="0"/>
      <dgm:spPr/>
    </dgm:pt>
    <dgm:pt modelId="{A21F0E30-441A-436C-80B7-57D6B498C491}" type="pres">
      <dgm:prSet presAssocID="{6D307CCE-7244-4BE0-9B8D-CE851B871AFC}" presName="bgRect" presStyleLbl="bgShp" presStyleIdx="2" presStyleCnt="5"/>
      <dgm:spPr/>
    </dgm:pt>
    <dgm:pt modelId="{3C0AD244-3821-44CA-9F7B-5D5F996905C0}" type="pres">
      <dgm:prSet presAssocID="{6D307CCE-7244-4BE0-9B8D-CE851B871A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9B64367E-99E8-4D3E-B275-F85697C53866}" type="pres">
      <dgm:prSet presAssocID="{6D307CCE-7244-4BE0-9B8D-CE851B871AFC}" presName="spaceRect" presStyleCnt="0"/>
      <dgm:spPr/>
    </dgm:pt>
    <dgm:pt modelId="{8FC78169-5A12-4B34-B07E-B5D357C8209F}" type="pres">
      <dgm:prSet presAssocID="{6D307CCE-7244-4BE0-9B8D-CE851B871AFC}" presName="parTx" presStyleLbl="revTx" presStyleIdx="2" presStyleCnt="5">
        <dgm:presLayoutVars>
          <dgm:chMax val="0"/>
          <dgm:chPref val="0"/>
        </dgm:presLayoutVars>
      </dgm:prSet>
      <dgm:spPr/>
    </dgm:pt>
    <dgm:pt modelId="{FC15B793-D5CE-40BD-B55A-B6D764DBE007}" type="pres">
      <dgm:prSet presAssocID="{8BBF2EBC-E0E9-4BDC-82FB-9A408C9DB855}" presName="sibTrans" presStyleCnt="0"/>
      <dgm:spPr/>
    </dgm:pt>
    <dgm:pt modelId="{D22F7954-8D74-4B1B-B58E-9B22977BA722}" type="pres">
      <dgm:prSet presAssocID="{727F0648-ABBD-49E0-86F8-CA31EE09ECC6}" presName="compNode" presStyleCnt="0"/>
      <dgm:spPr/>
    </dgm:pt>
    <dgm:pt modelId="{D9E15A41-9BFB-4E46-862E-8D266013A20B}" type="pres">
      <dgm:prSet presAssocID="{727F0648-ABBD-49E0-86F8-CA31EE09ECC6}" presName="bgRect" presStyleLbl="bgShp" presStyleIdx="3" presStyleCnt="5"/>
      <dgm:spPr/>
    </dgm:pt>
    <dgm:pt modelId="{C5CBAA8E-DCA4-4DAA-8F93-2CF7CAF86B16}" type="pres">
      <dgm:prSet presAssocID="{727F0648-ABBD-49E0-86F8-CA31EE09EC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assroom"/>
        </a:ext>
      </dgm:extLst>
    </dgm:pt>
    <dgm:pt modelId="{9E61FA3A-0585-4A63-88AC-4E3E5AC84E37}" type="pres">
      <dgm:prSet presAssocID="{727F0648-ABBD-49E0-86F8-CA31EE09ECC6}" presName="spaceRect" presStyleCnt="0"/>
      <dgm:spPr/>
    </dgm:pt>
    <dgm:pt modelId="{449382C5-1394-4329-9807-3F6D3B348219}" type="pres">
      <dgm:prSet presAssocID="{727F0648-ABBD-49E0-86F8-CA31EE09ECC6}" presName="parTx" presStyleLbl="revTx" presStyleIdx="3" presStyleCnt="5">
        <dgm:presLayoutVars>
          <dgm:chMax val="0"/>
          <dgm:chPref val="0"/>
        </dgm:presLayoutVars>
      </dgm:prSet>
      <dgm:spPr/>
    </dgm:pt>
    <dgm:pt modelId="{FBE2F928-FAFC-479B-B699-E416B2C77B8E}" type="pres">
      <dgm:prSet presAssocID="{9D52A1B8-5918-40DC-90CD-3A3885ABB74F}" presName="sibTrans" presStyleCnt="0"/>
      <dgm:spPr/>
    </dgm:pt>
    <dgm:pt modelId="{04CE07C2-1D99-4B59-893D-142A4AF4B151}" type="pres">
      <dgm:prSet presAssocID="{355F7C67-F112-4B97-AD9C-85D6DD9D44C1}" presName="compNode" presStyleCnt="0"/>
      <dgm:spPr/>
    </dgm:pt>
    <dgm:pt modelId="{587A2C42-C7AC-4E20-B6D4-9E3BE41E4038}" type="pres">
      <dgm:prSet presAssocID="{355F7C67-F112-4B97-AD9C-85D6DD9D44C1}" presName="bgRect" presStyleLbl="bgShp" presStyleIdx="4" presStyleCnt="5"/>
      <dgm:spPr/>
    </dgm:pt>
    <dgm:pt modelId="{8910F90A-0DA6-47FA-A029-758AA1E51FDB}" type="pres">
      <dgm:prSet presAssocID="{355F7C67-F112-4B97-AD9C-85D6DD9D44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ow Temperature"/>
        </a:ext>
      </dgm:extLst>
    </dgm:pt>
    <dgm:pt modelId="{080A6FEB-0222-4EAD-8358-87ED4CD07B2D}" type="pres">
      <dgm:prSet presAssocID="{355F7C67-F112-4B97-AD9C-85D6DD9D44C1}" presName="spaceRect" presStyleCnt="0"/>
      <dgm:spPr/>
    </dgm:pt>
    <dgm:pt modelId="{E2566B1F-A1E7-4FBB-B224-6CB753ECF664}" type="pres">
      <dgm:prSet presAssocID="{355F7C67-F112-4B97-AD9C-85D6DD9D44C1}" presName="parTx" presStyleLbl="revTx" presStyleIdx="4" presStyleCnt="5">
        <dgm:presLayoutVars>
          <dgm:chMax val="0"/>
          <dgm:chPref val="0"/>
        </dgm:presLayoutVars>
      </dgm:prSet>
      <dgm:spPr/>
    </dgm:pt>
  </dgm:ptLst>
  <dgm:cxnLst>
    <dgm:cxn modelId="{275E312E-8E87-4D9D-942F-A03DE5BD8FCE}" srcId="{2C7C2FCD-C9A6-4936-BD5E-46CF9D9151C8}" destId="{6D307CCE-7244-4BE0-9B8D-CE851B871AFC}" srcOrd="2" destOrd="0" parTransId="{F1C5F445-7C3B-4A6A-8E04-63D5AE191983}" sibTransId="{8BBF2EBC-E0E9-4BDC-82FB-9A408C9DB855}"/>
    <dgm:cxn modelId="{5DDB9E34-5D8B-4147-A06E-CAF7CA757916}" type="presOf" srcId="{355F7C67-F112-4B97-AD9C-85D6DD9D44C1}" destId="{E2566B1F-A1E7-4FBB-B224-6CB753ECF664}" srcOrd="0" destOrd="0" presId="urn:microsoft.com/office/officeart/2018/2/layout/IconVerticalSolidList"/>
    <dgm:cxn modelId="{9EDA574E-9398-49AB-BAC1-875FE0C9FD12}" srcId="{2C7C2FCD-C9A6-4936-BD5E-46CF9D9151C8}" destId="{E4AA06A8-7BAC-4E2B-AF42-8BF4BCE763D8}" srcOrd="0" destOrd="0" parTransId="{1ECFC4BC-702F-47E3-B8E1-0E632CD8FCA1}" sibTransId="{12B53A5F-DBB6-450B-A651-594BEA41A403}"/>
    <dgm:cxn modelId="{2E94785E-2D0B-46D6-8E83-11BCE824CC08}" type="presOf" srcId="{727F0648-ABBD-49E0-86F8-CA31EE09ECC6}" destId="{449382C5-1394-4329-9807-3F6D3B348219}" srcOrd="0" destOrd="0" presId="urn:microsoft.com/office/officeart/2018/2/layout/IconVerticalSolidList"/>
    <dgm:cxn modelId="{9505F57D-CD1A-47F0-A938-58736EC91350}" srcId="{2C7C2FCD-C9A6-4936-BD5E-46CF9D9151C8}" destId="{727F0648-ABBD-49E0-86F8-CA31EE09ECC6}" srcOrd="3" destOrd="0" parTransId="{1DA9BB97-F317-47FC-905A-73F782DE1623}" sibTransId="{9D52A1B8-5918-40DC-90CD-3A3885ABB74F}"/>
    <dgm:cxn modelId="{0170C78B-C428-4C28-B3AC-B7361469EFA9}" type="presOf" srcId="{2C7C2FCD-C9A6-4936-BD5E-46CF9D9151C8}" destId="{7BB2CD22-8B28-44B4-9F40-F8CB69213029}" srcOrd="0" destOrd="0" presId="urn:microsoft.com/office/officeart/2018/2/layout/IconVerticalSolidList"/>
    <dgm:cxn modelId="{E2D0FA92-E93E-4D9D-8679-8E4222EADB5A}" srcId="{2C7C2FCD-C9A6-4936-BD5E-46CF9D9151C8}" destId="{E8D5F025-4900-4DF3-A656-78A86A7D5C7D}" srcOrd="1" destOrd="0" parTransId="{BF653441-9BC4-4402-A1BD-3BC6AB113504}" sibTransId="{79F41C27-7E15-4540-832C-3AE5D887828A}"/>
    <dgm:cxn modelId="{A17F0B9E-293B-4E08-8011-7CD8EA623C3E}" type="presOf" srcId="{E4AA06A8-7BAC-4E2B-AF42-8BF4BCE763D8}" destId="{1ED11313-CE76-404F-94F0-0B714585C2B9}" srcOrd="0" destOrd="0" presId="urn:microsoft.com/office/officeart/2018/2/layout/IconVerticalSolidList"/>
    <dgm:cxn modelId="{D07BF1BA-9C1E-440B-A6DB-F3CDA727A846}" type="presOf" srcId="{6D307CCE-7244-4BE0-9B8D-CE851B871AFC}" destId="{8FC78169-5A12-4B34-B07E-B5D357C8209F}" srcOrd="0" destOrd="0" presId="urn:microsoft.com/office/officeart/2018/2/layout/IconVerticalSolidList"/>
    <dgm:cxn modelId="{19A0D6E3-7060-4289-BD58-11001881F64C}" type="presOf" srcId="{E8D5F025-4900-4DF3-A656-78A86A7D5C7D}" destId="{1348DFAE-7358-4E2E-A60D-15452BCDFC3B}" srcOrd="0" destOrd="0" presId="urn:microsoft.com/office/officeart/2018/2/layout/IconVerticalSolidList"/>
    <dgm:cxn modelId="{7DF960F7-BE4D-4728-92B2-C65B05B67AA9}" srcId="{2C7C2FCD-C9A6-4936-BD5E-46CF9D9151C8}" destId="{355F7C67-F112-4B97-AD9C-85D6DD9D44C1}" srcOrd="4" destOrd="0" parTransId="{C90C683E-5BEF-4C32-9DDB-B28C05511791}" sibTransId="{D97DD0EF-435B-48E3-B7E7-773E37793C1D}"/>
    <dgm:cxn modelId="{E39250CB-0F11-4767-AE78-12475DA4C75B}" type="presParOf" srcId="{7BB2CD22-8B28-44B4-9F40-F8CB69213029}" destId="{A8F765EF-0257-4CCD-8547-83A894057E34}" srcOrd="0" destOrd="0" presId="urn:microsoft.com/office/officeart/2018/2/layout/IconVerticalSolidList"/>
    <dgm:cxn modelId="{3328ECFA-37D2-48DD-BC54-6EC6CB9D3E42}" type="presParOf" srcId="{A8F765EF-0257-4CCD-8547-83A894057E34}" destId="{86ABFD8B-D073-4C9B-AB23-03AB777ADEE5}" srcOrd="0" destOrd="0" presId="urn:microsoft.com/office/officeart/2018/2/layout/IconVerticalSolidList"/>
    <dgm:cxn modelId="{4FE71161-C53E-4EF3-95BF-4A1B419CF10F}" type="presParOf" srcId="{A8F765EF-0257-4CCD-8547-83A894057E34}" destId="{6CA56A0D-8084-4C20-9BB8-195FF3FB5177}" srcOrd="1" destOrd="0" presId="urn:microsoft.com/office/officeart/2018/2/layout/IconVerticalSolidList"/>
    <dgm:cxn modelId="{AE807025-1405-46C6-A6D7-8D4E32E0B6F0}" type="presParOf" srcId="{A8F765EF-0257-4CCD-8547-83A894057E34}" destId="{06711D0B-3F76-41E3-B94A-6531CD674CFE}" srcOrd="2" destOrd="0" presId="urn:microsoft.com/office/officeart/2018/2/layout/IconVerticalSolidList"/>
    <dgm:cxn modelId="{9969D47F-1F08-45AA-A324-77DE8A96988D}" type="presParOf" srcId="{A8F765EF-0257-4CCD-8547-83A894057E34}" destId="{1ED11313-CE76-404F-94F0-0B714585C2B9}" srcOrd="3" destOrd="0" presId="urn:microsoft.com/office/officeart/2018/2/layout/IconVerticalSolidList"/>
    <dgm:cxn modelId="{C61736E2-0478-434D-AF83-3BAC4C54685D}" type="presParOf" srcId="{7BB2CD22-8B28-44B4-9F40-F8CB69213029}" destId="{A9D5D1C1-6316-4F67-BAED-676E599763C0}" srcOrd="1" destOrd="0" presId="urn:microsoft.com/office/officeart/2018/2/layout/IconVerticalSolidList"/>
    <dgm:cxn modelId="{BDABCF3B-66B1-4921-8926-DC2700745E8B}" type="presParOf" srcId="{7BB2CD22-8B28-44B4-9F40-F8CB69213029}" destId="{1093D7A9-8109-4F56-B8F4-52246B2C0B80}" srcOrd="2" destOrd="0" presId="urn:microsoft.com/office/officeart/2018/2/layout/IconVerticalSolidList"/>
    <dgm:cxn modelId="{84A86433-D308-4F47-BFB0-A4B96014AE3F}" type="presParOf" srcId="{1093D7A9-8109-4F56-B8F4-52246B2C0B80}" destId="{8A4A4EEF-1B69-4175-A570-F23EBFFCD845}" srcOrd="0" destOrd="0" presId="urn:microsoft.com/office/officeart/2018/2/layout/IconVerticalSolidList"/>
    <dgm:cxn modelId="{45A8678A-ABAD-4190-97C0-4CCE6A8DD7EA}" type="presParOf" srcId="{1093D7A9-8109-4F56-B8F4-52246B2C0B80}" destId="{0D6E6FF7-9348-4DB3-9950-DA2210E3BFA6}" srcOrd="1" destOrd="0" presId="urn:microsoft.com/office/officeart/2018/2/layout/IconVerticalSolidList"/>
    <dgm:cxn modelId="{F6ABD1F0-9C64-4975-8EFA-970B1CFBAFEE}" type="presParOf" srcId="{1093D7A9-8109-4F56-B8F4-52246B2C0B80}" destId="{F2F15942-10C0-49B0-BEE0-570F991D4A98}" srcOrd="2" destOrd="0" presId="urn:microsoft.com/office/officeart/2018/2/layout/IconVerticalSolidList"/>
    <dgm:cxn modelId="{A9CAB1FE-C704-41F3-BF10-EE3D5DF953AC}" type="presParOf" srcId="{1093D7A9-8109-4F56-B8F4-52246B2C0B80}" destId="{1348DFAE-7358-4E2E-A60D-15452BCDFC3B}" srcOrd="3" destOrd="0" presId="urn:microsoft.com/office/officeart/2018/2/layout/IconVerticalSolidList"/>
    <dgm:cxn modelId="{8A38C8CB-6DCC-45E9-8E83-A0EFED17F17A}" type="presParOf" srcId="{7BB2CD22-8B28-44B4-9F40-F8CB69213029}" destId="{9FBC6711-3FC4-4D9C-A91E-0EB53C6E7A13}" srcOrd="3" destOrd="0" presId="urn:microsoft.com/office/officeart/2018/2/layout/IconVerticalSolidList"/>
    <dgm:cxn modelId="{5F0579D2-978A-4BFE-A646-380D32C167A5}" type="presParOf" srcId="{7BB2CD22-8B28-44B4-9F40-F8CB69213029}" destId="{42386E13-8AFE-4571-9AEC-BFBF6AF0CD16}" srcOrd="4" destOrd="0" presId="urn:microsoft.com/office/officeart/2018/2/layout/IconVerticalSolidList"/>
    <dgm:cxn modelId="{A25085F1-64C0-4D3A-BB84-1D77103353F1}" type="presParOf" srcId="{42386E13-8AFE-4571-9AEC-BFBF6AF0CD16}" destId="{A21F0E30-441A-436C-80B7-57D6B498C491}" srcOrd="0" destOrd="0" presId="urn:microsoft.com/office/officeart/2018/2/layout/IconVerticalSolidList"/>
    <dgm:cxn modelId="{8A01F043-948F-4732-883A-688AFA4FC9AE}" type="presParOf" srcId="{42386E13-8AFE-4571-9AEC-BFBF6AF0CD16}" destId="{3C0AD244-3821-44CA-9F7B-5D5F996905C0}" srcOrd="1" destOrd="0" presId="urn:microsoft.com/office/officeart/2018/2/layout/IconVerticalSolidList"/>
    <dgm:cxn modelId="{FF8566AF-3AC6-476A-AACA-5C969FFA5EF8}" type="presParOf" srcId="{42386E13-8AFE-4571-9AEC-BFBF6AF0CD16}" destId="{9B64367E-99E8-4D3E-B275-F85697C53866}" srcOrd="2" destOrd="0" presId="urn:microsoft.com/office/officeart/2018/2/layout/IconVerticalSolidList"/>
    <dgm:cxn modelId="{2C359ED6-E6F7-4C99-8EC7-1DE806D21A31}" type="presParOf" srcId="{42386E13-8AFE-4571-9AEC-BFBF6AF0CD16}" destId="{8FC78169-5A12-4B34-B07E-B5D357C8209F}" srcOrd="3" destOrd="0" presId="urn:microsoft.com/office/officeart/2018/2/layout/IconVerticalSolidList"/>
    <dgm:cxn modelId="{61A0D77B-A0FA-47AC-8A40-7C0C8FF779E9}" type="presParOf" srcId="{7BB2CD22-8B28-44B4-9F40-F8CB69213029}" destId="{FC15B793-D5CE-40BD-B55A-B6D764DBE007}" srcOrd="5" destOrd="0" presId="urn:microsoft.com/office/officeart/2018/2/layout/IconVerticalSolidList"/>
    <dgm:cxn modelId="{8DAB06AB-09CB-418D-BBCF-B286C314A56A}" type="presParOf" srcId="{7BB2CD22-8B28-44B4-9F40-F8CB69213029}" destId="{D22F7954-8D74-4B1B-B58E-9B22977BA722}" srcOrd="6" destOrd="0" presId="urn:microsoft.com/office/officeart/2018/2/layout/IconVerticalSolidList"/>
    <dgm:cxn modelId="{E2E571EA-48FB-43FC-B789-105E9FD3B075}" type="presParOf" srcId="{D22F7954-8D74-4B1B-B58E-9B22977BA722}" destId="{D9E15A41-9BFB-4E46-862E-8D266013A20B}" srcOrd="0" destOrd="0" presId="urn:microsoft.com/office/officeart/2018/2/layout/IconVerticalSolidList"/>
    <dgm:cxn modelId="{5B866176-8993-41E1-A3B3-F66EA19175C1}" type="presParOf" srcId="{D22F7954-8D74-4B1B-B58E-9B22977BA722}" destId="{C5CBAA8E-DCA4-4DAA-8F93-2CF7CAF86B16}" srcOrd="1" destOrd="0" presId="urn:microsoft.com/office/officeart/2018/2/layout/IconVerticalSolidList"/>
    <dgm:cxn modelId="{37E457F9-FEE2-4CE2-B3D2-979B60F4470D}" type="presParOf" srcId="{D22F7954-8D74-4B1B-B58E-9B22977BA722}" destId="{9E61FA3A-0585-4A63-88AC-4E3E5AC84E37}" srcOrd="2" destOrd="0" presId="urn:microsoft.com/office/officeart/2018/2/layout/IconVerticalSolidList"/>
    <dgm:cxn modelId="{1E6C0228-E268-45D3-A7FC-073056B102BE}" type="presParOf" srcId="{D22F7954-8D74-4B1B-B58E-9B22977BA722}" destId="{449382C5-1394-4329-9807-3F6D3B348219}" srcOrd="3" destOrd="0" presId="urn:microsoft.com/office/officeart/2018/2/layout/IconVerticalSolidList"/>
    <dgm:cxn modelId="{829B2FA8-335A-4055-A525-2FB24D342615}" type="presParOf" srcId="{7BB2CD22-8B28-44B4-9F40-F8CB69213029}" destId="{FBE2F928-FAFC-479B-B699-E416B2C77B8E}" srcOrd="7" destOrd="0" presId="urn:microsoft.com/office/officeart/2018/2/layout/IconVerticalSolidList"/>
    <dgm:cxn modelId="{B55BB060-4E9C-48BE-97EB-503FB89501A8}" type="presParOf" srcId="{7BB2CD22-8B28-44B4-9F40-F8CB69213029}" destId="{04CE07C2-1D99-4B59-893D-142A4AF4B151}" srcOrd="8" destOrd="0" presId="urn:microsoft.com/office/officeart/2018/2/layout/IconVerticalSolidList"/>
    <dgm:cxn modelId="{1A63892E-0553-4211-AF81-434AACA52408}" type="presParOf" srcId="{04CE07C2-1D99-4B59-893D-142A4AF4B151}" destId="{587A2C42-C7AC-4E20-B6D4-9E3BE41E4038}" srcOrd="0" destOrd="0" presId="urn:microsoft.com/office/officeart/2018/2/layout/IconVerticalSolidList"/>
    <dgm:cxn modelId="{281AA706-BB74-43B8-AC62-7B9DAADE3AF6}" type="presParOf" srcId="{04CE07C2-1D99-4B59-893D-142A4AF4B151}" destId="{8910F90A-0DA6-47FA-A029-758AA1E51FDB}" srcOrd="1" destOrd="0" presId="urn:microsoft.com/office/officeart/2018/2/layout/IconVerticalSolidList"/>
    <dgm:cxn modelId="{8226657A-E0CD-42EC-9255-40815B8377AF}" type="presParOf" srcId="{04CE07C2-1D99-4B59-893D-142A4AF4B151}" destId="{080A6FEB-0222-4EAD-8358-87ED4CD07B2D}" srcOrd="2" destOrd="0" presId="urn:microsoft.com/office/officeart/2018/2/layout/IconVerticalSolidList"/>
    <dgm:cxn modelId="{5E08CACD-B57A-4985-A458-2A34210F4AD7}" type="presParOf" srcId="{04CE07C2-1D99-4B59-893D-142A4AF4B151}" destId="{E2566B1F-A1E7-4FBB-B224-6CB753ECF66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301EF6-E173-4EF2-9A48-7D68E85FB4D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EB09A77-5C21-47CD-9419-875718C7DAFC}">
      <dgm:prSet/>
      <dgm:spPr/>
      <dgm:t>
        <a:bodyPr/>
        <a:lstStyle/>
        <a:p>
          <a:pPr>
            <a:lnSpc>
              <a:spcPct val="100000"/>
            </a:lnSpc>
          </a:pPr>
          <a:r>
            <a:rPr lang="en-US"/>
            <a:t>We trained student model with knowledge distillation using 2VGG19’s</a:t>
          </a:r>
        </a:p>
      </dgm:t>
    </dgm:pt>
    <dgm:pt modelId="{C95DC9D1-63C8-4B45-9DBD-49FDA92E4BFC}" type="parTrans" cxnId="{125CADD3-399E-4A0D-BD8F-CC4009FA6531}">
      <dgm:prSet/>
      <dgm:spPr/>
      <dgm:t>
        <a:bodyPr/>
        <a:lstStyle/>
        <a:p>
          <a:endParaRPr lang="en-US"/>
        </a:p>
      </dgm:t>
    </dgm:pt>
    <dgm:pt modelId="{F00A5E18-A6A9-4D9B-BE63-54C20D68C696}" type="sibTrans" cxnId="{125CADD3-399E-4A0D-BD8F-CC4009FA6531}">
      <dgm:prSet/>
      <dgm:spPr/>
      <dgm:t>
        <a:bodyPr/>
        <a:lstStyle/>
        <a:p>
          <a:endParaRPr lang="en-US"/>
        </a:p>
      </dgm:t>
    </dgm:pt>
    <dgm:pt modelId="{F48D9CCD-480A-462D-947E-FF382DDA9814}">
      <dgm:prSet/>
      <dgm:spPr/>
      <dgm:t>
        <a:bodyPr/>
        <a:lstStyle/>
        <a:p>
          <a:pPr>
            <a:lnSpc>
              <a:spcPct val="100000"/>
            </a:lnSpc>
          </a:pPr>
          <a:r>
            <a:rPr lang="en-US"/>
            <a:t>We trained the Student model with knowledge distillation using 2VIT’s </a:t>
          </a:r>
        </a:p>
      </dgm:t>
    </dgm:pt>
    <dgm:pt modelId="{DF48FCE5-5CB5-4CE2-83B2-DD88DC491627}" type="parTrans" cxnId="{47261DD6-7716-457F-B6B8-F617697239C0}">
      <dgm:prSet/>
      <dgm:spPr/>
      <dgm:t>
        <a:bodyPr/>
        <a:lstStyle/>
        <a:p>
          <a:endParaRPr lang="en-US"/>
        </a:p>
      </dgm:t>
    </dgm:pt>
    <dgm:pt modelId="{05A290AD-A904-424B-A4FF-DF01DA22AE31}" type="sibTrans" cxnId="{47261DD6-7716-457F-B6B8-F617697239C0}">
      <dgm:prSet/>
      <dgm:spPr/>
      <dgm:t>
        <a:bodyPr/>
        <a:lstStyle/>
        <a:p>
          <a:endParaRPr lang="en-US"/>
        </a:p>
      </dgm:t>
    </dgm:pt>
    <dgm:pt modelId="{8248E71D-C10B-417F-B687-9C88B9214306}" type="pres">
      <dgm:prSet presAssocID="{5D301EF6-E173-4EF2-9A48-7D68E85FB4D7}" presName="root" presStyleCnt="0">
        <dgm:presLayoutVars>
          <dgm:dir/>
          <dgm:resizeHandles val="exact"/>
        </dgm:presLayoutVars>
      </dgm:prSet>
      <dgm:spPr/>
    </dgm:pt>
    <dgm:pt modelId="{B6E6B500-A463-4423-BF94-BE83A51CEB63}" type="pres">
      <dgm:prSet presAssocID="{EEB09A77-5C21-47CD-9419-875718C7DAFC}" presName="compNode" presStyleCnt="0"/>
      <dgm:spPr/>
    </dgm:pt>
    <dgm:pt modelId="{7029A9D6-D241-43EA-8766-4C31D6D8D5D9}" type="pres">
      <dgm:prSet presAssocID="{EEB09A77-5C21-47CD-9419-875718C7DA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53A294F-46BE-47B7-A821-9DA5A3E5BB3E}" type="pres">
      <dgm:prSet presAssocID="{EEB09A77-5C21-47CD-9419-875718C7DAFC}" presName="spaceRect" presStyleCnt="0"/>
      <dgm:spPr/>
    </dgm:pt>
    <dgm:pt modelId="{054860D5-2CBE-41FA-AB8A-F8508C15840F}" type="pres">
      <dgm:prSet presAssocID="{EEB09A77-5C21-47CD-9419-875718C7DAFC}" presName="textRect" presStyleLbl="revTx" presStyleIdx="0" presStyleCnt="2">
        <dgm:presLayoutVars>
          <dgm:chMax val="1"/>
          <dgm:chPref val="1"/>
        </dgm:presLayoutVars>
      </dgm:prSet>
      <dgm:spPr/>
    </dgm:pt>
    <dgm:pt modelId="{215F3BA5-5525-4B3E-9B5C-139A196AFF9D}" type="pres">
      <dgm:prSet presAssocID="{F00A5E18-A6A9-4D9B-BE63-54C20D68C696}" presName="sibTrans" presStyleCnt="0"/>
      <dgm:spPr/>
    </dgm:pt>
    <dgm:pt modelId="{3F5DA3F8-C1E2-40E5-8D73-1A225B7A88AD}" type="pres">
      <dgm:prSet presAssocID="{F48D9CCD-480A-462D-947E-FF382DDA9814}" presName="compNode" presStyleCnt="0"/>
      <dgm:spPr/>
    </dgm:pt>
    <dgm:pt modelId="{213AC087-EA66-4FCD-9471-FC088011CD49}" type="pres">
      <dgm:prSet presAssocID="{F48D9CCD-480A-462D-947E-FF382DDA98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AB662E36-753E-4969-B934-2033E54987FB}" type="pres">
      <dgm:prSet presAssocID="{F48D9CCD-480A-462D-947E-FF382DDA9814}" presName="spaceRect" presStyleCnt="0"/>
      <dgm:spPr/>
    </dgm:pt>
    <dgm:pt modelId="{4E6725F0-1D8F-40AE-93EA-A4A30424229A}" type="pres">
      <dgm:prSet presAssocID="{F48D9CCD-480A-462D-947E-FF382DDA9814}" presName="textRect" presStyleLbl="revTx" presStyleIdx="1" presStyleCnt="2">
        <dgm:presLayoutVars>
          <dgm:chMax val="1"/>
          <dgm:chPref val="1"/>
        </dgm:presLayoutVars>
      </dgm:prSet>
      <dgm:spPr/>
    </dgm:pt>
  </dgm:ptLst>
  <dgm:cxnLst>
    <dgm:cxn modelId="{729D112A-ABB5-DC4C-A573-19E95C9F3372}" type="presOf" srcId="{EEB09A77-5C21-47CD-9419-875718C7DAFC}" destId="{054860D5-2CBE-41FA-AB8A-F8508C15840F}" srcOrd="0" destOrd="0" presId="urn:microsoft.com/office/officeart/2018/2/layout/IconLabelList"/>
    <dgm:cxn modelId="{3E917BA4-F0EA-8343-9FD1-E4D434370708}" type="presOf" srcId="{5D301EF6-E173-4EF2-9A48-7D68E85FB4D7}" destId="{8248E71D-C10B-417F-B687-9C88B9214306}" srcOrd="0" destOrd="0" presId="urn:microsoft.com/office/officeart/2018/2/layout/IconLabelList"/>
    <dgm:cxn modelId="{A8B9FBB6-54DD-944A-98FB-17E7113581FB}" type="presOf" srcId="{F48D9CCD-480A-462D-947E-FF382DDA9814}" destId="{4E6725F0-1D8F-40AE-93EA-A4A30424229A}" srcOrd="0" destOrd="0" presId="urn:microsoft.com/office/officeart/2018/2/layout/IconLabelList"/>
    <dgm:cxn modelId="{125CADD3-399E-4A0D-BD8F-CC4009FA6531}" srcId="{5D301EF6-E173-4EF2-9A48-7D68E85FB4D7}" destId="{EEB09A77-5C21-47CD-9419-875718C7DAFC}" srcOrd="0" destOrd="0" parTransId="{C95DC9D1-63C8-4B45-9DBD-49FDA92E4BFC}" sibTransId="{F00A5E18-A6A9-4D9B-BE63-54C20D68C696}"/>
    <dgm:cxn modelId="{47261DD6-7716-457F-B6B8-F617697239C0}" srcId="{5D301EF6-E173-4EF2-9A48-7D68E85FB4D7}" destId="{F48D9CCD-480A-462D-947E-FF382DDA9814}" srcOrd="1" destOrd="0" parTransId="{DF48FCE5-5CB5-4CE2-83B2-DD88DC491627}" sibTransId="{05A290AD-A904-424B-A4FF-DF01DA22AE31}"/>
    <dgm:cxn modelId="{B7029B13-7F69-7F4D-9CB3-A8D9ECD7315D}" type="presParOf" srcId="{8248E71D-C10B-417F-B687-9C88B9214306}" destId="{B6E6B500-A463-4423-BF94-BE83A51CEB63}" srcOrd="0" destOrd="0" presId="urn:microsoft.com/office/officeart/2018/2/layout/IconLabelList"/>
    <dgm:cxn modelId="{0C3839A2-8A9C-A945-A113-CB5FBB7F180E}" type="presParOf" srcId="{B6E6B500-A463-4423-BF94-BE83A51CEB63}" destId="{7029A9D6-D241-43EA-8766-4C31D6D8D5D9}" srcOrd="0" destOrd="0" presId="urn:microsoft.com/office/officeart/2018/2/layout/IconLabelList"/>
    <dgm:cxn modelId="{ABF80348-BF3B-874A-96E0-16FD589F296D}" type="presParOf" srcId="{B6E6B500-A463-4423-BF94-BE83A51CEB63}" destId="{A53A294F-46BE-47B7-A821-9DA5A3E5BB3E}" srcOrd="1" destOrd="0" presId="urn:microsoft.com/office/officeart/2018/2/layout/IconLabelList"/>
    <dgm:cxn modelId="{E078FE75-68A7-8E4F-B7D7-26145C9CCC22}" type="presParOf" srcId="{B6E6B500-A463-4423-BF94-BE83A51CEB63}" destId="{054860D5-2CBE-41FA-AB8A-F8508C15840F}" srcOrd="2" destOrd="0" presId="urn:microsoft.com/office/officeart/2018/2/layout/IconLabelList"/>
    <dgm:cxn modelId="{2F39BF33-3FE1-444A-90B2-6720A7DF80FB}" type="presParOf" srcId="{8248E71D-C10B-417F-B687-9C88B9214306}" destId="{215F3BA5-5525-4B3E-9B5C-139A196AFF9D}" srcOrd="1" destOrd="0" presId="urn:microsoft.com/office/officeart/2018/2/layout/IconLabelList"/>
    <dgm:cxn modelId="{4FB018FC-F19C-8348-A943-8BA1BC74D70B}" type="presParOf" srcId="{8248E71D-C10B-417F-B687-9C88B9214306}" destId="{3F5DA3F8-C1E2-40E5-8D73-1A225B7A88AD}" srcOrd="2" destOrd="0" presId="urn:microsoft.com/office/officeart/2018/2/layout/IconLabelList"/>
    <dgm:cxn modelId="{6BBE682F-BD0B-024F-8A8E-E53D781123C6}" type="presParOf" srcId="{3F5DA3F8-C1E2-40E5-8D73-1A225B7A88AD}" destId="{213AC087-EA66-4FCD-9471-FC088011CD49}" srcOrd="0" destOrd="0" presId="urn:microsoft.com/office/officeart/2018/2/layout/IconLabelList"/>
    <dgm:cxn modelId="{A43004FD-3B35-CE49-9CC7-AA572EC89C38}" type="presParOf" srcId="{3F5DA3F8-C1E2-40E5-8D73-1A225B7A88AD}" destId="{AB662E36-753E-4969-B934-2033E54987FB}" srcOrd="1" destOrd="0" presId="urn:microsoft.com/office/officeart/2018/2/layout/IconLabelList"/>
    <dgm:cxn modelId="{843F3B1B-567F-174E-B8C6-F842D8541BA3}" type="presParOf" srcId="{3F5DA3F8-C1E2-40E5-8D73-1A225B7A88AD}" destId="{4E6725F0-1D8F-40AE-93EA-A4A30424229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D5A4-1EDB-49D5-AD0C-CA7FB297B86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09884F3-311D-4567-951E-C5C96DD365C0}">
      <dgm:prSet/>
      <dgm:spPr/>
      <dgm:t>
        <a:bodyPr/>
        <a:lstStyle/>
        <a:p>
          <a:r>
            <a:rPr lang="en-US" dirty="0"/>
            <a:t>Teacher model </a:t>
          </a:r>
        </a:p>
      </dgm:t>
    </dgm:pt>
    <dgm:pt modelId="{8AD61EEA-CC98-4D16-A736-CC3DECE86C33}" type="parTrans" cxnId="{C97D9B2D-F510-4AFB-A2E7-2493A1EEFE95}">
      <dgm:prSet/>
      <dgm:spPr/>
      <dgm:t>
        <a:bodyPr/>
        <a:lstStyle/>
        <a:p>
          <a:endParaRPr lang="en-US"/>
        </a:p>
      </dgm:t>
    </dgm:pt>
    <dgm:pt modelId="{CA1F0326-79A7-451A-AF65-A60B3A877BD2}" type="sibTrans" cxnId="{C97D9B2D-F510-4AFB-A2E7-2493A1EEFE95}">
      <dgm:prSet/>
      <dgm:spPr/>
      <dgm:t>
        <a:bodyPr/>
        <a:lstStyle/>
        <a:p>
          <a:endParaRPr lang="en-US"/>
        </a:p>
      </dgm:t>
    </dgm:pt>
    <dgm:pt modelId="{B33F75BB-1EDA-4C84-9BA4-288998F6E3BF}">
      <dgm:prSet/>
      <dgm:spPr/>
      <dgm:t>
        <a:bodyPr/>
        <a:lstStyle/>
        <a:p>
          <a:r>
            <a:rPr lang="en-US"/>
            <a:t>Training accuracy : 0.7793</a:t>
          </a:r>
        </a:p>
      </dgm:t>
    </dgm:pt>
    <dgm:pt modelId="{F8280F76-F8C2-46C1-92C1-01FE7247BDF7}" type="parTrans" cxnId="{E97522DE-ED75-4075-AB0D-66D6AD155E1C}">
      <dgm:prSet/>
      <dgm:spPr/>
      <dgm:t>
        <a:bodyPr/>
        <a:lstStyle/>
        <a:p>
          <a:endParaRPr lang="en-US"/>
        </a:p>
      </dgm:t>
    </dgm:pt>
    <dgm:pt modelId="{08674A59-12AF-4364-A3E5-3A1BA1384120}" type="sibTrans" cxnId="{E97522DE-ED75-4075-AB0D-66D6AD155E1C}">
      <dgm:prSet/>
      <dgm:spPr/>
      <dgm:t>
        <a:bodyPr/>
        <a:lstStyle/>
        <a:p>
          <a:endParaRPr lang="en-US"/>
        </a:p>
      </dgm:t>
    </dgm:pt>
    <dgm:pt modelId="{B838AFBD-6648-42CC-970D-09594FF62410}">
      <dgm:prSet/>
      <dgm:spPr/>
      <dgm:t>
        <a:bodyPr/>
        <a:lstStyle/>
        <a:p>
          <a:r>
            <a:rPr lang="en-US"/>
            <a:t>Validation accuracy : 0.8140</a:t>
          </a:r>
        </a:p>
      </dgm:t>
    </dgm:pt>
    <dgm:pt modelId="{AA7FF306-33C6-40EA-BE50-BFC4A9F4C542}" type="parTrans" cxnId="{D4A9BEB9-B720-4CE5-AFC7-31D360897C2E}">
      <dgm:prSet/>
      <dgm:spPr/>
      <dgm:t>
        <a:bodyPr/>
        <a:lstStyle/>
        <a:p>
          <a:endParaRPr lang="en-US"/>
        </a:p>
      </dgm:t>
    </dgm:pt>
    <dgm:pt modelId="{1981525F-C30A-4EFA-B6BE-7BC3348DAA51}" type="sibTrans" cxnId="{D4A9BEB9-B720-4CE5-AFC7-31D360897C2E}">
      <dgm:prSet/>
      <dgm:spPr/>
      <dgm:t>
        <a:bodyPr/>
        <a:lstStyle/>
        <a:p>
          <a:endParaRPr lang="en-US"/>
        </a:p>
      </dgm:t>
    </dgm:pt>
    <dgm:pt modelId="{51668DEC-148B-4783-92AE-2B376382DEF4}">
      <dgm:prSet/>
      <dgm:spPr/>
      <dgm:t>
        <a:bodyPr/>
        <a:lstStyle/>
        <a:p>
          <a:r>
            <a:rPr lang="en-US"/>
            <a:t>Student model </a:t>
          </a:r>
        </a:p>
      </dgm:t>
    </dgm:pt>
    <dgm:pt modelId="{BC4023A7-E4C4-4308-994E-00815E7A24C8}" type="parTrans" cxnId="{3D720575-CF5D-4648-A834-9D70946F0E0F}">
      <dgm:prSet/>
      <dgm:spPr/>
      <dgm:t>
        <a:bodyPr/>
        <a:lstStyle/>
        <a:p>
          <a:endParaRPr lang="en-US"/>
        </a:p>
      </dgm:t>
    </dgm:pt>
    <dgm:pt modelId="{01F7191E-E7B1-4EA8-9ED0-24A717F5E4E1}" type="sibTrans" cxnId="{3D720575-CF5D-4648-A834-9D70946F0E0F}">
      <dgm:prSet/>
      <dgm:spPr/>
      <dgm:t>
        <a:bodyPr/>
        <a:lstStyle/>
        <a:p>
          <a:endParaRPr lang="en-US"/>
        </a:p>
      </dgm:t>
    </dgm:pt>
    <dgm:pt modelId="{CAD5DC54-7A67-4536-BE11-B9340676D3DF}">
      <dgm:prSet/>
      <dgm:spPr/>
      <dgm:t>
        <a:bodyPr/>
        <a:lstStyle/>
        <a:p>
          <a:r>
            <a:rPr lang="en-US"/>
            <a:t>Training accuracy – 0.9665</a:t>
          </a:r>
        </a:p>
      </dgm:t>
    </dgm:pt>
    <dgm:pt modelId="{52A24495-E74D-46D9-92C8-A07EE1C908F6}" type="parTrans" cxnId="{2B022559-D99D-40D4-AA59-54B2355F30B3}">
      <dgm:prSet/>
      <dgm:spPr/>
      <dgm:t>
        <a:bodyPr/>
        <a:lstStyle/>
        <a:p>
          <a:endParaRPr lang="en-US"/>
        </a:p>
      </dgm:t>
    </dgm:pt>
    <dgm:pt modelId="{2885B14A-B46B-4F10-BDCD-4EB84C037D11}" type="sibTrans" cxnId="{2B022559-D99D-40D4-AA59-54B2355F30B3}">
      <dgm:prSet/>
      <dgm:spPr/>
      <dgm:t>
        <a:bodyPr/>
        <a:lstStyle/>
        <a:p>
          <a:endParaRPr lang="en-US"/>
        </a:p>
      </dgm:t>
    </dgm:pt>
    <dgm:pt modelId="{0B267C7D-3337-4FB2-B12A-9874B862086E}">
      <dgm:prSet/>
      <dgm:spPr/>
      <dgm:t>
        <a:bodyPr/>
        <a:lstStyle/>
        <a:p>
          <a:r>
            <a:rPr lang="en-US"/>
            <a:t>Validation acccuracy -0.9217</a:t>
          </a:r>
        </a:p>
      </dgm:t>
    </dgm:pt>
    <dgm:pt modelId="{9605239A-7B2A-4D8D-80FD-49D1005A756E}" type="parTrans" cxnId="{739D0CC6-0A46-46BF-A055-B0FC5C4F750A}">
      <dgm:prSet/>
      <dgm:spPr/>
      <dgm:t>
        <a:bodyPr/>
        <a:lstStyle/>
        <a:p>
          <a:endParaRPr lang="en-US"/>
        </a:p>
      </dgm:t>
    </dgm:pt>
    <dgm:pt modelId="{32041A17-1E27-4E4B-BE3F-B2CE45F85B0D}" type="sibTrans" cxnId="{739D0CC6-0A46-46BF-A055-B0FC5C4F750A}">
      <dgm:prSet/>
      <dgm:spPr/>
      <dgm:t>
        <a:bodyPr/>
        <a:lstStyle/>
        <a:p>
          <a:endParaRPr lang="en-US"/>
        </a:p>
      </dgm:t>
    </dgm:pt>
    <dgm:pt modelId="{22B6E105-A8F1-EF42-A842-B4400ACD97EC}" type="pres">
      <dgm:prSet presAssocID="{97FED5A4-1EDB-49D5-AD0C-CA7FB297B868}" presName="diagram" presStyleCnt="0">
        <dgm:presLayoutVars>
          <dgm:dir/>
          <dgm:resizeHandles val="exact"/>
        </dgm:presLayoutVars>
      </dgm:prSet>
      <dgm:spPr/>
    </dgm:pt>
    <dgm:pt modelId="{D26BAC3F-1D07-3447-8631-67B691412C9C}" type="pres">
      <dgm:prSet presAssocID="{609884F3-311D-4567-951E-C5C96DD365C0}" presName="node" presStyleLbl="node1" presStyleIdx="0" presStyleCnt="6">
        <dgm:presLayoutVars>
          <dgm:bulletEnabled val="1"/>
        </dgm:presLayoutVars>
      </dgm:prSet>
      <dgm:spPr/>
    </dgm:pt>
    <dgm:pt modelId="{281FAC59-8670-1945-8983-90279FEC5FFA}" type="pres">
      <dgm:prSet presAssocID="{CA1F0326-79A7-451A-AF65-A60B3A877BD2}" presName="sibTrans" presStyleCnt="0"/>
      <dgm:spPr/>
    </dgm:pt>
    <dgm:pt modelId="{75786EA6-459E-FE4C-BC20-B62E1EC41181}" type="pres">
      <dgm:prSet presAssocID="{B33F75BB-1EDA-4C84-9BA4-288998F6E3BF}" presName="node" presStyleLbl="node1" presStyleIdx="1" presStyleCnt="6">
        <dgm:presLayoutVars>
          <dgm:bulletEnabled val="1"/>
        </dgm:presLayoutVars>
      </dgm:prSet>
      <dgm:spPr/>
    </dgm:pt>
    <dgm:pt modelId="{5EDF3EDB-678C-3649-9229-B3C778E57EA5}" type="pres">
      <dgm:prSet presAssocID="{08674A59-12AF-4364-A3E5-3A1BA1384120}" presName="sibTrans" presStyleCnt="0"/>
      <dgm:spPr/>
    </dgm:pt>
    <dgm:pt modelId="{511C40A4-D111-314B-BF77-BD3294BEC552}" type="pres">
      <dgm:prSet presAssocID="{B838AFBD-6648-42CC-970D-09594FF62410}" presName="node" presStyleLbl="node1" presStyleIdx="2" presStyleCnt="6">
        <dgm:presLayoutVars>
          <dgm:bulletEnabled val="1"/>
        </dgm:presLayoutVars>
      </dgm:prSet>
      <dgm:spPr/>
    </dgm:pt>
    <dgm:pt modelId="{D610BDBA-E433-0C4D-95F8-7B96989EEC93}" type="pres">
      <dgm:prSet presAssocID="{1981525F-C30A-4EFA-B6BE-7BC3348DAA51}" presName="sibTrans" presStyleCnt="0"/>
      <dgm:spPr/>
    </dgm:pt>
    <dgm:pt modelId="{6C2E8040-E43C-744E-A8B6-7D16B8573656}" type="pres">
      <dgm:prSet presAssocID="{51668DEC-148B-4783-92AE-2B376382DEF4}" presName="node" presStyleLbl="node1" presStyleIdx="3" presStyleCnt="6">
        <dgm:presLayoutVars>
          <dgm:bulletEnabled val="1"/>
        </dgm:presLayoutVars>
      </dgm:prSet>
      <dgm:spPr/>
    </dgm:pt>
    <dgm:pt modelId="{B81047B9-2E8B-664C-A4B0-5817A9A791D6}" type="pres">
      <dgm:prSet presAssocID="{01F7191E-E7B1-4EA8-9ED0-24A717F5E4E1}" presName="sibTrans" presStyleCnt="0"/>
      <dgm:spPr/>
    </dgm:pt>
    <dgm:pt modelId="{28957A22-F695-F14C-A2C9-039577505372}" type="pres">
      <dgm:prSet presAssocID="{CAD5DC54-7A67-4536-BE11-B9340676D3DF}" presName="node" presStyleLbl="node1" presStyleIdx="4" presStyleCnt="6">
        <dgm:presLayoutVars>
          <dgm:bulletEnabled val="1"/>
        </dgm:presLayoutVars>
      </dgm:prSet>
      <dgm:spPr/>
    </dgm:pt>
    <dgm:pt modelId="{D35B8F0F-E93D-2F49-BE74-19330428F1DA}" type="pres">
      <dgm:prSet presAssocID="{2885B14A-B46B-4F10-BDCD-4EB84C037D11}" presName="sibTrans" presStyleCnt="0"/>
      <dgm:spPr/>
    </dgm:pt>
    <dgm:pt modelId="{487F56E7-1D51-7F4E-A901-CEAF3C6F8A2D}" type="pres">
      <dgm:prSet presAssocID="{0B267C7D-3337-4FB2-B12A-9874B862086E}" presName="node" presStyleLbl="node1" presStyleIdx="5" presStyleCnt="6">
        <dgm:presLayoutVars>
          <dgm:bulletEnabled val="1"/>
        </dgm:presLayoutVars>
      </dgm:prSet>
      <dgm:spPr/>
    </dgm:pt>
  </dgm:ptLst>
  <dgm:cxnLst>
    <dgm:cxn modelId="{C97D9B2D-F510-4AFB-A2E7-2493A1EEFE95}" srcId="{97FED5A4-1EDB-49D5-AD0C-CA7FB297B868}" destId="{609884F3-311D-4567-951E-C5C96DD365C0}" srcOrd="0" destOrd="0" parTransId="{8AD61EEA-CC98-4D16-A736-CC3DECE86C33}" sibTransId="{CA1F0326-79A7-451A-AF65-A60B3A877BD2}"/>
    <dgm:cxn modelId="{2B022559-D99D-40D4-AA59-54B2355F30B3}" srcId="{97FED5A4-1EDB-49D5-AD0C-CA7FB297B868}" destId="{CAD5DC54-7A67-4536-BE11-B9340676D3DF}" srcOrd="4" destOrd="0" parTransId="{52A24495-E74D-46D9-92C8-A07EE1C908F6}" sibTransId="{2885B14A-B46B-4F10-BDCD-4EB84C037D11}"/>
    <dgm:cxn modelId="{3D720575-CF5D-4648-A834-9D70946F0E0F}" srcId="{97FED5A4-1EDB-49D5-AD0C-CA7FB297B868}" destId="{51668DEC-148B-4783-92AE-2B376382DEF4}" srcOrd="3" destOrd="0" parTransId="{BC4023A7-E4C4-4308-994E-00815E7A24C8}" sibTransId="{01F7191E-E7B1-4EA8-9ED0-24A717F5E4E1}"/>
    <dgm:cxn modelId="{759EC98F-AA5F-1146-8C46-9B76308C5E28}" type="presOf" srcId="{B33F75BB-1EDA-4C84-9BA4-288998F6E3BF}" destId="{75786EA6-459E-FE4C-BC20-B62E1EC41181}" srcOrd="0" destOrd="0" presId="urn:microsoft.com/office/officeart/2005/8/layout/default"/>
    <dgm:cxn modelId="{C6E092A4-78CB-6A41-AE9F-4457EC1D26F4}" type="presOf" srcId="{CAD5DC54-7A67-4536-BE11-B9340676D3DF}" destId="{28957A22-F695-F14C-A2C9-039577505372}" srcOrd="0" destOrd="0" presId="urn:microsoft.com/office/officeart/2005/8/layout/default"/>
    <dgm:cxn modelId="{D4A9BEB9-B720-4CE5-AFC7-31D360897C2E}" srcId="{97FED5A4-1EDB-49D5-AD0C-CA7FB297B868}" destId="{B838AFBD-6648-42CC-970D-09594FF62410}" srcOrd="2" destOrd="0" parTransId="{AA7FF306-33C6-40EA-BE50-BFC4A9F4C542}" sibTransId="{1981525F-C30A-4EFA-B6BE-7BC3348DAA51}"/>
    <dgm:cxn modelId="{739D0CC6-0A46-46BF-A055-B0FC5C4F750A}" srcId="{97FED5A4-1EDB-49D5-AD0C-CA7FB297B868}" destId="{0B267C7D-3337-4FB2-B12A-9874B862086E}" srcOrd="5" destOrd="0" parTransId="{9605239A-7B2A-4D8D-80FD-49D1005A756E}" sibTransId="{32041A17-1E27-4E4B-BE3F-B2CE45F85B0D}"/>
    <dgm:cxn modelId="{CF70BAC8-A37B-F149-BBF6-D9AA949FD37F}" type="presOf" srcId="{609884F3-311D-4567-951E-C5C96DD365C0}" destId="{D26BAC3F-1D07-3447-8631-67B691412C9C}" srcOrd="0" destOrd="0" presId="urn:microsoft.com/office/officeart/2005/8/layout/default"/>
    <dgm:cxn modelId="{C03CA5DB-A0C9-BB49-AB2D-0CBBA6EC91DE}" type="presOf" srcId="{B838AFBD-6648-42CC-970D-09594FF62410}" destId="{511C40A4-D111-314B-BF77-BD3294BEC552}" srcOrd="0" destOrd="0" presId="urn:microsoft.com/office/officeart/2005/8/layout/default"/>
    <dgm:cxn modelId="{E97522DE-ED75-4075-AB0D-66D6AD155E1C}" srcId="{97FED5A4-1EDB-49D5-AD0C-CA7FB297B868}" destId="{B33F75BB-1EDA-4C84-9BA4-288998F6E3BF}" srcOrd="1" destOrd="0" parTransId="{F8280F76-F8C2-46C1-92C1-01FE7247BDF7}" sibTransId="{08674A59-12AF-4364-A3E5-3A1BA1384120}"/>
    <dgm:cxn modelId="{ED5CD3E4-2D30-8D4F-8F39-1D491A6EE753}" type="presOf" srcId="{51668DEC-148B-4783-92AE-2B376382DEF4}" destId="{6C2E8040-E43C-744E-A8B6-7D16B8573656}" srcOrd="0" destOrd="0" presId="urn:microsoft.com/office/officeart/2005/8/layout/default"/>
    <dgm:cxn modelId="{877CE8EC-24CE-D54D-9D55-DDC4E496EC56}" type="presOf" srcId="{0B267C7D-3337-4FB2-B12A-9874B862086E}" destId="{487F56E7-1D51-7F4E-A901-CEAF3C6F8A2D}" srcOrd="0" destOrd="0" presId="urn:microsoft.com/office/officeart/2005/8/layout/default"/>
    <dgm:cxn modelId="{197FD3FA-34D0-B045-B647-09A0CD2288F8}" type="presOf" srcId="{97FED5A4-1EDB-49D5-AD0C-CA7FB297B868}" destId="{22B6E105-A8F1-EF42-A842-B4400ACD97EC}" srcOrd="0" destOrd="0" presId="urn:microsoft.com/office/officeart/2005/8/layout/default"/>
    <dgm:cxn modelId="{8E0564C9-809F-8F47-9F37-541DCF86F4A2}" type="presParOf" srcId="{22B6E105-A8F1-EF42-A842-B4400ACD97EC}" destId="{D26BAC3F-1D07-3447-8631-67B691412C9C}" srcOrd="0" destOrd="0" presId="urn:microsoft.com/office/officeart/2005/8/layout/default"/>
    <dgm:cxn modelId="{8E1A955D-2099-2F47-81F0-9DB78866638C}" type="presParOf" srcId="{22B6E105-A8F1-EF42-A842-B4400ACD97EC}" destId="{281FAC59-8670-1945-8983-90279FEC5FFA}" srcOrd="1" destOrd="0" presId="urn:microsoft.com/office/officeart/2005/8/layout/default"/>
    <dgm:cxn modelId="{C0DD15E5-9444-BD49-B80E-A0DA519512A3}" type="presParOf" srcId="{22B6E105-A8F1-EF42-A842-B4400ACD97EC}" destId="{75786EA6-459E-FE4C-BC20-B62E1EC41181}" srcOrd="2" destOrd="0" presId="urn:microsoft.com/office/officeart/2005/8/layout/default"/>
    <dgm:cxn modelId="{6FE7A24D-FD2A-0F48-A809-8B5824DB39F7}" type="presParOf" srcId="{22B6E105-A8F1-EF42-A842-B4400ACD97EC}" destId="{5EDF3EDB-678C-3649-9229-B3C778E57EA5}" srcOrd="3" destOrd="0" presId="urn:microsoft.com/office/officeart/2005/8/layout/default"/>
    <dgm:cxn modelId="{2EE61196-3F4C-1F4A-A84D-A79E2E2A8CBE}" type="presParOf" srcId="{22B6E105-A8F1-EF42-A842-B4400ACD97EC}" destId="{511C40A4-D111-314B-BF77-BD3294BEC552}" srcOrd="4" destOrd="0" presId="urn:microsoft.com/office/officeart/2005/8/layout/default"/>
    <dgm:cxn modelId="{F8F7CB06-F84D-D14D-A09E-380655F3762D}" type="presParOf" srcId="{22B6E105-A8F1-EF42-A842-B4400ACD97EC}" destId="{D610BDBA-E433-0C4D-95F8-7B96989EEC93}" srcOrd="5" destOrd="0" presId="urn:microsoft.com/office/officeart/2005/8/layout/default"/>
    <dgm:cxn modelId="{016D19E2-DFCB-0848-BF8B-4D074C4AFCC9}" type="presParOf" srcId="{22B6E105-A8F1-EF42-A842-B4400ACD97EC}" destId="{6C2E8040-E43C-744E-A8B6-7D16B8573656}" srcOrd="6" destOrd="0" presId="urn:microsoft.com/office/officeart/2005/8/layout/default"/>
    <dgm:cxn modelId="{DA9ED8CE-66EE-3C40-B302-4ECA2D6D02BE}" type="presParOf" srcId="{22B6E105-A8F1-EF42-A842-B4400ACD97EC}" destId="{B81047B9-2E8B-664C-A4B0-5817A9A791D6}" srcOrd="7" destOrd="0" presId="urn:microsoft.com/office/officeart/2005/8/layout/default"/>
    <dgm:cxn modelId="{F5794402-A5BE-274C-87F2-BD1C15985A3C}" type="presParOf" srcId="{22B6E105-A8F1-EF42-A842-B4400ACD97EC}" destId="{28957A22-F695-F14C-A2C9-039577505372}" srcOrd="8" destOrd="0" presId="urn:microsoft.com/office/officeart/2005/8/layout/default"/>
    <dgm:cxn modelId="{8D26607D-FF07-8B40-A33F-FD34E7839071}" type="presParOf" srcId="{22B6E105-A8F1-EF42-A842-B4400ACD97EC}" destId="{D35B8F0F-E93D-2F49-BE74-19330428F1DA}" srcOrd="9" destOrd="0" presId="urn:microsoft.com/office/officeart/2005/8/layout/default"/>
    <dgm:cxn modelId="{CF4EEBBB-8057-764D-AE6C-4FA3C5379B35}" type="presParOf" srcId="{22B6E105-A8F1-EF42-A842-B4400ACD97EC}" destId="{487F56E7-1D51-7F4E-A901-CEAF3C6F8A2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238137-FF43-4777-AA65-DA18D050513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E048ED3-B60E-4659-BD47-1C0046A9376C}">
      <dgm:prSet/>
      <dgm:spPr/>
      <dgm:t>
        <a:bodyPr/>
        <a:lstStyle/>
        <a:p>
          <a:r>
            <a:rPr lang="en-US"/>
            <a:t>Teacher model </a:t>
          </a:r>
        </a:p>
      </dgm:t>
    </dgm:pt>
    <dgm:pt modelId="{5630D932-86C3-4333-8720-643A95A5D8C1}" type="parTrans" cxnId="{9F34FC16-0C59-4B54-B79C-2C83DCE3B7D4}">
      <dgm:prSet/>
      <dgm:spPr/>
      <dgm:t>
        <a:bodyPr/>
        <a:lstStyle/>
        <a:p>
          <a:endParaRPr lang="en-US"/>
        </a:p>
      </dgm:t>
    </dgm:pt>
    <dgm:pt modelId="{CFE74591-DF36-4E69-8F9D-404857939464}" type="sibTrans" cxnId="{9F34FC16-0C59-4B54-B79C-2C83DCE3B7D4}">
      <dgm:prSet/>
      <dgm:spPr/>
      <dgm:t>
        <a:bodyPr/>
        <a:lstStyle/>
        <a:p>
          <a:endParaRPr lang="en-US"/>
        </a:p>
      </dgm:t>
    </dgm:pt>
    <dgm:pt modelId="{F94F7802-597F-4C62-8D2F-303C31C31B96}">
      <dgm:prSet/>
      <dgm:spPr/>
      <dgm:t>
        <a:bodyPr/>
        <a:lstStyle/>
        <a:p>
          <a:r>
            <a:rPr lang="en-US"/>
            <a:t>Validation accuracy – 0.7765</a:t>
          </a:r>
        </a:p>
      </dgm:t>
    </dgm:pt>
    <dgm:pt modelId="{C9783099-E402-41D2-9F8B-F0797A1F2EB9}" type="parTrans" cxnId="{793ADE78-E910-4159-8D15-7D2A12EC3E02}">
      <dgm:prSet/>
      <dgm:spPr/>
      <dgm:t>
        <a:bodyPr/>
        <a:lstStyle/>
        <a:p>
          <a:endParaRPr lang="en-US"/>
        </a:p>
      </dgm:t>
    </dgm:pt>
    <dgm:pt modelId="{50DF25D9-8034-4CCB-812C-B50BCDF700F9}" type="sibTrans" cxnId="{793ADE78-E910-4159-8D15-7D2A12EC3E02}">
      <dgm:prSet/>
      <dgm:spPr/>
      <dgm:t>
        <a:bodyPr/>
        <a:lstStyle/>
        <a:p>
          <a:endParaRPr lang="en-US"/>
        </a:p>
      </dgm:t>
    </dgm:pt>
    <dgm:pt modelId="{A0E40D52-C17F-4A2B-907F-BAEBB408D399}">
      <dgm:prSet/>
      <dgm:spPr/>
      <dgm:t>
        <a:bodyPr/>
        <a:lstStyle/>
        <a:p>
          <a:r>
            <a:rPr lang="en-US"/>
            <a:t>Student model </a:t>
          </a:r>
        </a:p>
      </dgm:t>
    </dgm:pt>
    <dgm:pt modelId="{B2FBF773-805F-4613-8537-556ED80085C9}" type="parTrans" cxnId="{E2961878-DDF0-460B-8FC9-56B247526A70}">
      <dgm:prSet/>
      <dgm:spPr/>
      <dgm:t>
        <a:bodyPr/>
        <a:lstStyle/>
        <a:p>
          <a:endParaRPr lang="en-US"/>
        </a:p>
      </dgm:t>
    </dgm:pt>
    <dgm:pt modelId="{54BDB462-455F-4E00-A30C-CA80768F72BA}" type="sibTrans" cxnId="{E2961878-DDF0-460B-8FC9-56B247526A70}">
      <dgm:prSet/>
      <dgm:spPr/>
      <dgm:t>
        <a:bodyPr/>
        <a:lstStyle/>
        <a:p>
          <a:endParaRPr lang="en-US"/>
        </a:p>
      </dgm:t>
    </dgm:pt>
    <dgm:pt modelId="{8E80213D-8D70-4470-A284-A65AF05D0A49}">
      <dgm:prSet/>
      <dgm:spPr/>
      <dgm:t>
        <a:bodyPr/>
        <a:lstStyle/>
        <a:p>
          <a:r>
            <a:rPr lang="en-US" dirty="0"/>
            <a:t>Training accuracy – 0.9486</a:t>
          </a:r>
        </a:p>
      </dgm:t>
    </dgm:pt>
    <dgm:pt modelId="{66A14FFC-6035-4909-BE23-4D6F509B534C}" type="parTrans" cxnId="{7B0FC82A-A563-4C74-B24C-06A9550A7F22}">
      <dgm:prSet/>
      <dgm:spPr/>
      <dgm:t>
        <a:bodyPr/>
        <a:lstStyle/>
        <a:p>
          <a:endParaRPr lang="en-US"/>
        </a:p>
      </dgm:t>
    </dgm:pt>
    <dgm:pt modelId="{B9D7063D-F0B8-4219-8175-1383711AA7F3}" type="sibTrans" cxnId="{7B0FC82A-A563-4C74-B24C-06A9550A7F22}">
      <dgm:prSet/>
      <dgm:spPr/>
      <dgm:t>
        <a:bodyPr/>
        <a:lstStyle/>
        <a:p>
          <a:endParaRPr lang="en-US"/>
        </a:p>
      </dgm:t>
    </dgm:pt>
    <dgm:pt modelId="{C545E9C3-0DFE-40CA-BC18-00011EEF4365}">
      <dgm:prSet/>
      <dgm:spPr/>
      <dgm:t>
        <a:bodyPr/>
        <a:lstStyle/>
        <a:p>
          <a:r>
            <a:rPr lang="en-US"/>
            <a:t>Validation accuracy – 0.9125</a:t>
          </a:r>
        </a:p>
      </dgm:t>
    </dgm:pt>
    <dgm:pt modelId="{58A70E86-82EF-4977-8130-D15142BB1EDC}" type="parTrans" cxnId="{D690DF29-A669-47E3-ABD9-8B44FDE8BBA1}">
      <dgm:prSet/>
      <dgm:spPr/>
      <dgm:t>
        <a:bodyPr/>
        <a:lstStyle/>
        <a:p>
          <a:endParaRPr lang="en-US"/>
        </a:p>
      </dgm:t>
    </dgm:pt>
    <dgm:pt modelId="{90401997-32A7-4E77-96B9-6D9FDBB37DE5}" type="sibTrans" cxnId="{D690DF29-A669-47E3-ABD9-8B44FDE8BBA1}">
      <dgm:prSet/>
      <dgm:spPr/>
      <dgm:t>
        <a:bodyPr/>
        <a:lstStyle/>
        <a:p>
          <a:endParaRPr lang="en-US"/>
        </a:p>
      </dgm:t>
    </dgm:pt>
    <dgm:pt modelId="{651DDAE1-E9DC-47B0-8FE5-8B8992F5EA7D}">
      <dgm:prSet/>
      <dgm:spPr/>
      <dgm:t>
        <a:bodyPr/>
        <a:lstStyle/>
        <a:p>
          <a:r>
            <a:rPr lang="en-US"/>
            <a:t>Training accuracy – 0.7997</a:t>
          </a:r>
        </a:p>
      </dgm:t>
    </dgm:pt>
    <dgm:pt modelId="{BECFE26E-015B-4602-8053-6560A3FF525C}" type="sibTrans" cxnId="{3D1754BD-4AC1-4F55-9F4E-6170D31FD271}">
      <dgm:prSet/>
      <dgm:spPr/>
      <dgm:t>
        <a:bodyPr/>
        <a:lstStyle/>
        <a:p>
          <a:endParaRPr lang="en-US"/>
        </a:p>
      </dgm:t>
    </dgm:pt>
    <dgm:pt modelId="{7B4A6BA6-B65C-40A2-85FD-F23CE8528566}" type="parTrans" cxnId="{3D1754BD-4AC1-4F55-9F4E-6170D31FD271}">
      <dgm:prSet/>
      <dgm:spPr/>
      <dgm:t>
        <a:bodyPr/>
        <a:lstStyle/>
        <a:p>
          <a:endParaRPr lang="en-US"/>
        </a:p>
      </dgm:t>
    </dgm:pt>
    <dgm:pt modelId="{F31281D2-C411-6F47-BCE0-185CEB4C586A}" type="pres">
      <dgm:prSet presAssocID="{00238137-FF43-4777-AA65-DA18D0505133}" presName="diagram" presStyleCnt="0">
        <dgm:presLayoutVars>
          <dgm:dir/>
          <dgm:resizeHandles val="exact"/>
        </dgm:presLayoutVars>
      </dgm:prSet>
      <dgm:spPr/>
    </dgm:pt>
    <dgm:pt modelId="{B7739C6B-8648-5546-833A-0EC89F53575A}" type="pres">
      <dgm:prSet presAssocID="{6E048ED3-B60E-4659-BD47-1C0046A9376C}" presName="node" presStyleLbl="node1" presStyleIdx="0" presStyleCnt="6">
        <dgm:presLayoutVars>
          <dgm:bulletEnabled val="1"/>
        </dgm:presLayoutVars>
      </dgm:prSet>
      <dgm:spPr/>
    </dgm:pt>
    <dgm:pt modelId="{3CE73BFC-67A3-7446-95B0-DED393160EE3}" type="pres">
      <dgm:prSet presAssocID="{CFE74591-DF36-4E69-8F9D-404857939464}" presName="sibTrans" presStyleCnt="0"/>
      <dgm:spPr/>
    </dgm:pt>
    <dgm:pt modelId="{BABA4049-99B2-754B-AA99-B57BF17AC061}" type="pres">
      <dgm:prSet presAssocID="{651DDAE1-E9DC-47B0-8FE5-8B8992F5EA7D}" presName="node" presStyleLbl="node1" presStyleIdx="1" presStyleCnt="6">
        <dgm:presLayoutVars>
          <dgm:bulletEnabled val="1"/>
        </dgm:presLayoutVars>
      </dgm:prSet>
      <dgm:spPr/>
    </dgm:pt>
    <dgm:pt modelId="{8D8892BA-C66F-EB45-8402-8F253E75A55E}" type="pres">
      <dgm:prSet presAssocID="{BECFE26E-015B-4602-8053-6560A3FF525C}" presName="sibTrans" presStyleCnt="0"/>
      <dgm:spPr/>
    </dgm:pt>
    <dgm:pt modelId="{1AC0313E-7C97-1F4B-8334-FFB78ED778F5}" type="pres">
      <dgm:prSet presAssocID="{F94F7802-597F-4C62-8D2F-303C31C31B96}" presName="node" presStyleLbl="node1" presStyleIdx="2" presStyleCnt="6">
        <dgm:presLayoutVars>
          <dgm:bulletEnabled val="1"/>
        </dgm:presLayoutVars>
      </dgm:prSet>
      <dgm:spPr/>
    </dgm:pt>
    <dgm:pt modelId="{6D22F2DF-BA20-8143-B599-930D58AAA3FF}" type="pres">
      <dgm:prSet presAssocID="{50DF25D9-8034-4CCB-812C-B50BCDF700F9}" presName="sibTrans" presStyleCnt="0"/>
      <dgm:spPr/>
    </dgm:pt>
    <dgm:pt modelId="{4B6C5B4A-AA51-8144-A445-47CE236B508B}" type="pres">
      <dgm:prSet presAssocID="{A0E40D52-C17F-4A2B-907F-BAEBB408D399}" presName="node" presStyleLbl="node1" presStyleIdx="3" presStyleCnt="6">
        <dgm:presLayoutVars>
          <dgm:bulletEnabled val="1"/>
        </dgm:presLayoutVars>
      </dgm:prSet>
      <dgm:spPr/>
    </dgm:pt>
    <dgm:pt modelId="{60028069-D544-764C-B5AF-3E0734FA7894}" type="pres">
      <dgm:prSet presAssocID="{54BDB462-455F-4E00-A30C-CA80768F72BA}" presName="sibTrans" presStyleCnt="0"/>
      <dgm:spPr/>
    </dgm:pt>
    <dgm:pt modelId="{0F0FAA4F-3464-B044-9208-10B205904A22}" type="pres">
      <dgm:prSet presAssocID="{8E80213D-8D70-4470-A284-A65AF05D0A49}" presName="node" presStyleLbl="node1" presStyleIdx="4" presStyleCnt="6">
        <dgm:presLayoutVars>
          <dgm:bulletEnabled val="1"/>
        </dgm:presLayoutVars>
      </dgm:prSet>
      <dgm:spPr/>
    </dgm:pt>
    <dgm:pt modelId="{4A17BDD9-C052-8549-A236-BD9AB46821DA}" type="pres">
      <dgm:prSet presAssocID="{B9D7063D-F0B8-4219-8175-1383711AA7F3}" presName="sibTrans" presStyleCnt="0"/>
      <dgm:spPr/>
    </dgm:pt>
    <dgm:pt modelId="{991D270F-3F59-9644-8B0F-7615455545F3}" type="pres">
      <dgm:prSet presAssocID="{C545E9C3-0DFE-40CA-BC18-00011EEF4365}" presName="node" presStyleLbl="node1" presStyleIdx="5" presStyleCnt="6">
        <dgm:presLayoutVars>
          <dgm:bulletEnabled val="1"/>
        </dgm:presLayoutVars>
      </dgm:prSet>
      <dgm:spPr/>
    </dgm:pt>
  </dgm:ptLst>
  <dgm:cxnLst>
    <dgm:cxn modelId="{5AC88204-36F4-B749-BC75-F81828D1DC06}" type="presOf" srcId="{8E80213D-8D70-4470-A284-A65AF05D0A49}" destId="{0F0FAA4F-3464-B044-9208-10B205904A22}" srcOrd="0" destOrd="0" presId="urn:microsoft.com/office/officeart/2005/8/layout/default"/>
    <dgm:cxn modelId="{9F34FC16-0C59-4B54-B79C-2C83DCE3B7D4}" srcId="{00238137-FF43-4777-AA65-DA18D0505133}" destId="{6E048ED3-B60E-4659-BD47-1C0046A9376C}" srcOrd="0" destOrd="0" parTransId="{5630D932-86C3-4333-8720-643A95A5D8C1}" sibTransId="{CFE74591-DF36-4E69-8F9D-404857939464}"/>
    <dgm:cxn modelId="{BCA9841A-3A27-4C49-84A1-CD89745DA2DC}" type="presOf" srcId="{A0E40D52-C17F-4A2B-907F-BAEBB408D399}" destId="{4B6C5B4A-AA51-8144-A445-47CE236B508B}" srcOrd="0" destOrd="0" presId="urn:microsoft.com/office/officeart/2005/8/layout/default"/>
    <dgm:cxn modelId="{C1DE2229-FE88-6641-979D-1C3C90F62871}" type="presOf" srcId="{00238137-FF43-4777-AA65-DA18D0505133}" destId="{F31281D2-C411-6F47-BCE0-185CEB4C586A}" srcOrd="0" destOrd="0" presId="urn:microsoft.com/office/officeart/2005/8/layout/default"/>
    <dgm:cxn modelId="{D690DF29-A669-47E3-ABD9-8B44FDE8BBA1}" srcId="{00238137-FF43-4777-AA65-DA18D0505133}" destId="{C545E9C3-0DFE-40CA-BC18-00011EEF4365}" srcOrd="5" destOrd="0" parTransId="{58A70E86-82EF-4977-8130-D15142BB1EDC}" sibTransId="{90401997-32A7-4E77-96B9-6D9FDBB37DE5}"/>
    <dgm:cxn modelId="{7B0FC82A-A563-4C74-B24C-06A9550A7F22}" srcId="{00238137-FF43-4777-AA65-DA18D0505133}" destId="{8E80213D-8D70-4470-A284-A65AF05D0A49}" srcOrd="4" destOrd="0" parTransId="{66A14FFC-6035-4909-BE23-4D6F509B534C}" sibTransId="{B9D7063D-F0B8-4219-8175-1383711AA7F3}"/>
    <dgm:cxn modelId="{79BC7555-4F91-674A-96C2-7EC637498810}" type="presOf" srcId="{C545E9C3-0DFE-40CA-BC18-00011EEF4365}" destId="{991D270F-3F59-9644-8B0F-7615455545F3}" srcOrd="0" destOrd="0" presId="urn:microsoft.com/office/officeart/2005/8/layout/default"/>
    <dgm:cxn modelId="{E2961878-DDF0-460B-8FC9-56B247526A70}" srcId="{00238137-FF43-4777-AA65-DA18D0505133}" destId="{A0E40D52-C17F-4A2B-907F-BAEBB408D399}" srcOrd="3" destOrd="0" parTransId="{B2FBF773-805F-4613-8537-556ED80085C9}" sibTransId="{54BDB462-455F-4E00-A30C-CA80768F72BA}"/>
    <dgm:cxn modelId="{793ADE78-E910-4159-8D15-7D2A12EC3E02}" srcId="{00238137-FF43-4777-AA65-DA18D0505133}" destId="{F94F7802-597F-4C62-8D2F-303C31C31B96}" srcOrd="2" destOrd="0" parTransId="{C9783099-E402-41D2-9F8B-F0797A1F2EB9}" sibTransId="{50DF25D9-8034-4CCB-812C-B50BCDF700F9}"/>
    <dgm:cxn modelId="{DCFA5D98-3009-B944-9D97-19257F67DF0A}" type="presOf" srcId="{F94F7802-597F-4C62-8D2F-303C31C31B96}" destId="{1AC0313E-7C97-1F4B-8334-FFB78ED778F5}" srcOrd="0" destOrd="0" presId="urn:microsoft.com/office/officeart/2005/8/layout/default"/>
    <dgm:cxn modelId="{3D1754BD-4AC1-4F55-9F4E-6170D31FD271}" srcId="{00238137-FF43-4777-AA65-DA18D0505133}" destId="{651DDAE1-E9DC-47B0-8FE5-8B8992F5EA7D}" srcOrd="1" destOrd="0" parTransId="{7B4A6BA6-B65C-40A2-85FD-F23CE8528566}" sibTransId="{BECFE26E-015B-4602-8053-6560A3FF525C}"/>
    <dgm:cxn modelId="{B6384FCB-FDAE-D049-9018-5F6E01D33B2C}" type="presOf" srcId="{651DDAE1-E9DC-47B0-8FE5-8B8992F5EA7D}" destId="{BABA4049-99B2-754B-AA99-B57BF17AC061}" srcOrd="0" destOrd="0" presId="urn:microsoft.com/office/officeart/2005/8/layout/default"/>
    <dgm:cxn modelId="{CCCC24F0-7BE7-924E-848F-368C99966192}" type="presOf" srcId="{6E048ED3-B60E-4659-BD47-1C0046A9376C}" destId="{B7739C6B-8648-5546-833A-0EC89F53575A}" srcOrd="0" destOrd="0" presId="urn:microsoft.com/office/officeart/2005/8/layout/default"/>
    <dgm:cxn modelId="{F4BF9F05-55F6-1245-89F3-4DD8D95106D7}" type="presParOf" srcId="{F31281D2-C411-6F47-BCE0-185CEB4C586A}" destId="{B7739C6B-8648-5546-833A-0EC89F53575A}" srcOrd="0" destOrd="0" presId="urn:microsoft.com/office/officeart/2005/8/layout/default"/>
    <dgm:cxn modelId="{2349E965-A971-214E-A899-89CC69BE3ACA}" type="presParOf" srcId="{F31281D2-C411-6F47-BCE0-185CEB4C586A}" destId="{3CE73BFC-67A3-7446-95B0-DED393160EE3}" srcOrd="1" destOrd="0" presId="urn:microsoft.com/office/officeart/2005/8/layout/default"/>
    <dgm:cxn modelId="{8F8E9B05-8E7B-7F4E-84AE-BAC2853D1B7E}" type="presParOf" srcId="{F31281D2-C411-6F47-BCE0-185CEB4C586A}" destId="{BABA4049-99B2-754B-AA99-B57BF17AC061}" srcOrd="2" destOrd="0" presId="urn:microsoft.com/office/officeart/2005/8/layout/default"/>
    <dgm:cxn modelId="{6DEB3CC5-4D89-BA43-8D67-6E15CCCB2CA8}" type="presParOf" srcId="{F31281D2-C411-6F47-BCE0-185CEB4C586A}" destId="{8D8892BA-C66F-EB45-8402-8F253E75A55E}" srcOrd="3" destOrd="0" presId="urn:microsoft.com/office/officeart/2005/8/layout/default"/>
    <dgm:cxn modelId="{79D1558A-573B-4A4F-B916-273454DC4D2D}" type="presParOf" srcId="{F31281D2-C411-6F47-BCE0-185CEB4C586A}" destId="{1AC0313E-7C97-1F4B-8334-FFB78ED778F5}" srcOrd="4" destOrd="0" presId="urn:microsoft.com/office/officeart/2005/8/layout/default"/>
    <dgm:cxn modelId="{776CC3FC-C5B0-9E42-9890-1075D640CE73}" type="presParOf" srcId="{F31281D2-C411-6F47-BCE0-185CEB4C586A}" destId="{6D22F2DF-BA20-8143-B599-930D58AAA3FF}" srcOrd="5" destOrd="0" presId="urn:microsoft.com/office/officeart/2005/8/layout/default"/>
    <dgm:cxn modelId="{4152EDD7-6064-E240-8730-AF5729F548FB}" type="presParOf" srcId="{F31281D2-C411-6F47-BCE0-185CEB4C586A}" destId="{4B6C5B4A-AA51-8144-A445-47CE236B508B}" srcOrd="6" destOrd="0" presId="urn:microsoft.com/office/officeart/2005/8/layout/default"/>
    <dgm:cxn modelId="{E8A1AE72-8064-E74D-A3B4-7DDDAFA1418C}" type="presParOf" srcId="{F31281D2-C411-6F47-BCE0-185CEB4C586A}" destId="{60028069-D544-764C-B5AF-3E0734FA7894}" srcOrd="7" destOrd="0" presId="urn:microsoft.com/office/officeart/2005/8/layout/default"/>
    <dgm:cxn modelId="{10BB80B4-CE42-604E-9451-2272C08B91CB}" type="presParOf" srcId="{F31281D2-C411-6F47-BCE0-185CEB4C586A}" destId="{0F0FAA4F-3464-B044-9208-10B205904A22}" srcOrd="8" destOrd="0" presId="urn:microsoft.com/office/officeart/2005/8/layout/default"/>
    <dgm:cxn modelId="{BD5C1596-A97C-7540-8139-EC285576F2B3}" type="presParOf" srcId="{F31281D2-C411-6F47-BCE0-185CEB4C586A}" destId="{4A17BDD9-C052-8549-A236-BD9AB46821DA}" srcOrd="9" destOrd="0" presId="urn:microsoft.com/office/officeart/2005/8/layout/default"/>
    <dgm:cxn modelId="{125C52DB-81A1-0F49-B92E-AFFA063E9C4F}" type="presParOf" srcId="{F31281D2-C411-6F47-BCE0-185CEB4C586A}" destId="{991D270F-3F59-9644-8B0F-7615455545F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451B6-F16A-4168-A60C-3BBCB8D23795}"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9CEA899A-9994-4E3B-9A01-65E9AED8BD4D}">
      <dgm:prSet/>
      <dgm:spPr/>
      <dgm:t>
        <a:bodyPr/>
        <a:lstStyle/>
        <a:p>
          <a:pPr>
            <a:lnSpc>
              <a:spcPct val="100000"/>
            </a:lnSpc>
          </a:pPr>
          <a:r>
            <a:rPr lang="en-GB" b="0" i="0"/>
            <a:t>While Knowledge Distillation still improved the student relative to the teacher alone, the homogeneous nature of the dual CNN branches led to redundant feature representations</a:t>
          </a:r>
          <a:endParaRPr lang="en-US"/>
        </a:p>
      </dgm:t>
    </dgm:pt>
    <dgm:pt modelId="{B0D9C783-042D-4264-B68A-CDE6463F0E51}" type="parTrans" cxnId="{AF82D457-3EF8-43F4-9E4E-C2F10A8BDE84}">
      <dgm:prSet/>
      <dgm:spPr/>
      <dgm:t>
        <a:bodyPr/>
        <a:lstStyle/>
        <a:p>
          <a:endParaRPr lang="en-US"/>
        </a:p>
      </dgm:t>
    </dgm:pt>
    <dgm:pt modelId="{CCE70D0E-102A-4EA5-9FD8-90D884B26278}" type="sibTrans" cxnId="{AF82D457-3EF8-43F4-9E4E-C2F10A8BDE84}">
      <dgm:prSet/>
      <dgm:spPr/>
      <dgm:t>
        <a:bodyPr/>
        <a:lstStyle/>
        <a:p>
          <a:endParaRPr lang="en-US"/>
        </a:p>
      </dgm:t>
    </dgm:pt>
    <dgm:pt modelId="{98613C00-8155-4749-A98D-5DBABDF2B57D}">
      <dgm:prSet/>
      <dgm:spPr/>
      <dgm:t>
        <a:bodyPr/>
        <a:lstStyle/>
        <a:p>
          <a:pPr>
            <a:lnSpc>
              <a:spcPct val="100000"/>
            </a:lnSpc>
          </a:pPr>
          <a:r>
            <a:rPr lang="en-GB" b="0" i="0"/>
            <a:t>Without global context cues, the distilled student learned strong texture features but lacked broader spatial understanding, resulting in modest gains compared to the hybrid KD.</a:t>
          </a:r>
          <a:endParaRPr lang="en-US"/>
        </a:p>
      </dgm:t>
    </dgm:pt>
    <dgm:pt modelId="{1A53BC01-1C28-47CF-B457-1BC132352FC0}" type="parTrans" cxnId="{E08F4756-FDF7-465A-B1DA-0478BCDA6147}">
      <dgm:prSet/>
      <dgm:spPr/>
      <dgm:t>
        <a:bodyPr/>
        <a:lstStyle/>
        <a:p>
          <a:endParaRPr lang="en-US"/>
        </a:p>
      </dgm:t>
    </dgm:pt>
    <dgm:pt modelId="{946CBE12-23D9-4ADB-8A3E-DCEF32A62AEB}" type="sibTrans" cxnId="{E08F4756-FDF7-465A-B1DA-0478BCDA6147}">
      <dgm:prSet/>
      <dgm:spPr/>
      <dgm:t>
        <a:bodyPr/>
        <a:lstStyle/>
        <a:p>
          <a:endParaRPr lang="en-US"/>
        </a:p>
      </dgm:t>
    </dgm:pt>
    <dgm:pt modelId="{978A7B28-C9E4-6B4C-A3FA-0C2BAA46DD5E}" type="pres">
      <dgm:prSet presAssocID="{3EE451B6-F16A-4168-A60C-3BBCB8D23795}" presName="linear" presStyleCnt="0">
        <dgm:presLayoutVars>
          <dgm:animLvl val="lvl"/>
          <dgm:resizeHandles val="exact"/>
        </dgm:presLayoutVars>
      </dgm:prSet>
      <dgm:spPr/>
    </dgm:pt>
    <dgm:pt modelId="{7E6DFD6C-0AB7-F647-AA01-1583B235383C}" type="pres">
      <dgm:prSet presAssocID="{9CEA899A-9994-4E3B-9A01-65E9AED8BD4D}" presName="parentText" presStyleLbl="node1" presStyleIdx="0" presStyleCnt="2">
        <dgm:presLayoutVars>
          <dgm:chMax val="0"/>
          <dgm:bulletEnabled val="1"/>
        </dgm:presLayoutVars>
      </dgm:prSet>
      <dgm:spPr/>
    </dgm:pt>
    <dgm:pt modelId="{30952D78-4B37-7849-B0D2-8EBFF4EC1EF4}" type="pres">
      <dgm:prSet presAssocID="{CCE70D0E-102A-4EA5-9FD8-90D884B26278}" presName="spacer" presStyleCnt="0"/>
      <dgm:spPr/>
    </dgm:pt>
    <dgm:pt modelId="{A2697E7F-1094-A04E-850E-BC747CB719D2}" type="pres">
      <dgm:prSet presAssocID="{98613C00-8155-4749-A98D-5DBABDF2B57D}" presName="parentText" presStyleLbl="node1" presStyleIdx="1" presStyleCnt="2">
        <dgm:presLayoutVars>
          <dgm:chMax val="0"/>
          <dgm:bulletEnabled val="1"/>
        </dgm:presLayoutVars>
      </dgm:prSet>
      <dgm:spPr/>
    </dgm:pt>
  </dgm:ptLst>
  <dgm:cxnLst>
    <dgm:cxn modelId="{F4AB8C05-7C31-F94A-92F2-B144118329AD}" type="presOf" srcId="{9CEA899A-9994-4E3B-9A01-65E9AED8BD4D}" destId="{7E6DFD6C-0AB7-F647-AA01-1583B235383C}" srcOrd="0" destOrd="0" presId="urn:microsoft.com/office/officeart/2005/8/layout/vList2"/>
    <dgm:cxn modelId="{DF002F2A-33FB-AB46-B248-9D43DF6E5204}" type="presOf" srcId="{98613C00-8155-4749-A98D-5DBABDF2B57D}" destId="{A2697E7F-1094-A04E-850E-BC747CB719D2}" srcOrd="0" destOrd="0" presId="urn:microsoft.com/office/officeart/2005/8/layout/vList2"/>
    <dgm:cxn modelId="{E08F4756-FDF7-465A-B1DA-0478BCDA6147}" srcId="{3EE451B6-F16A-4168-A60C-3BBCB8D23795}" destId="{98613C00-8155-4749-A98D-5DBABDF2B57D}" srcOrd="1" destOrd="0" parTransId="{1A53BC01-1C28-47CF-B457-1BC132352FC0}" sibTransId="{946CBE12-23D9-4ADB-8A3E-DCEF32A62AEB}"/>
    <dgm:cxn modelId="{AF82D457-3EF8-43F4-9E4E-C2F10A8BDE84}" srcId="{3EE451B6-F16A-4168-A60C-3BBCB8D23795}" destId="{9CEA899A-9994-4E3B-9A01-65E9AED8BD4D}" srcOrd="0" destOrd="0" parTransId="{B0D9C783-042D-4264-B68A-CDE6463F0E51}" sibTransId="{CCE70D0E-102A-4EA5-9FD8-90D884B26278}"/>
    <dgm:cxn modelId="{E902ECBF-567C-9845-AD73-79E756EE6B17}" type="presOf" srcId="{3EE451B6-F16A-4168-A60C-3BBCB8D23795}" destId="{978A7B28-C9E4-6B4C-A3FA-0C2BAA46DD5E}" srcOrd="0" destOrd="0" presId="urn:microsoft.com/office/officeart/2005/8/layout/vList2"/>
    <dgm:cxn modelId="{6F9E32E9-FDDF-694A-843D-F455C3BD7626}" type="presParOf" srcId="{978A7B28-C9E4-6B4C-A3FA-0C2BAA46DD5E}" destId="{7E6DFD6C-0AB7-F647-AA01-1583B235383C}" srcOrd="0" destOrd="0" presId="urn:microsoft.com/office/officeart/2005/8/layout/vList2"/>
    <dgm:cxn modelId="{B21D1760-8F28-9744-BB82-4E562481E5AE}" type="presParOf" srcId="{978A7B28-C9E4-6B4C-A3FA-0C2BAA46DD5E}" destId="{30952D78-4B37-7849-B0D2-8EBFF4EC1EF4}" srcOrd="1" destOrd="0" presId="urn:microsoft.com/office/officeart/2005/8/layout/vList2"/>
    <dgm:cxn modelId="{A6CA4F53-89BE-8540-8CB8-06DA0AD2218D}" type="presParOf" srcId="{978A7B28-C9E4-6B4C-A3FA-0C2BAA46DD5E}" destId="{A2697E7F-1094-A04E-850E-BC747CB719D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7B54A8-39E1-4D6A-8E28-7BDEA7EB91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A89365E5-05FB-414D-91FD-CC80E4E2CBE7}">
      <dgm:prSet/>
      <dgm:spPr/>
      <dgm:t>
        <a:bodyPr/>
        <a:lstStyle/>
        <a:p>
          <a:r>
            <a:rPr lang="en-US"/>
            <a:t>Teacher </a:t>
          </a:r>
        </a:p>
      </dgm:t>
    </dgm:pt>
    <dgm:pt modelId="{A55D6ADA-7E10-4FA4-8ADC-8E8485F65F03}" type="parTrans" cxnId="{C8A7BDE3-E473-451C-A8F5-142D7CC5D928}">
      <dgm:prSet/>
      <dgm:spPr/>
      <dgm:t>
        <a:bodyPr/>
        <a:lstStyle/>
        <a:p>
          <a:endParaRPr lang="en-US"/>
        </a:p>
      </dgm:t>
    </dgm:pt>
    <dgm:pt modelId="{17E038D5-E321-4A38-BC00-7BB907BBE337}" type="sibTrans" cxnId="{C8A7BDE3-E473-451C-A8F5-142D7CC5D928}">
      <dgm:prSet/>
      <dgm:spPr/>
      <dgm:t>
        <a:bodyPr/>
        <a:lstStyle/>
        <a:p>
          <a:endParaRPr lang="en-US"/>
        </a:p>
      </dgm:t>
    </dgm:pt>
    <dgm:pt modelId="{13030A3E-CAE3-444A-BA72-594E2ACB6B64}">
      <dgm:prSet/>
      <dgm:spPr/>
      <dgm:t>
        <a:bodyPr/>
        <a:lstStyle/>
        <a:p>
          <a:r>
            <a:rPr lang="en-US"/>
            <a:t>Training accuracy – 0.8124</a:t>
          </a:r>
        </a:p>
      </dgm:t>
    </dgm:pt>
    <dgm:pt modelId="{8D704DEC-10FF-4227-887E-15EFAB5E1547}" type="parTrans" cxnId="{F35FAF8A-532E-4399-9951-F8A0AAE26791}">
      <dgm:prSet/>
      <dgm:spPr/>
      <dgm:t>
        <a:bodyPr/>
        <a:lstStyle/>
        <a:p>
          <a:endParaRPr lang="en-US"/>
        </a:p>
      </dgm:t>
    </dgm:pt>
    <dgm:pt modelId="{3AA9534F-3AA2-4D50-8FB8-710B787367DF}" type="sibTrans" cxnId="{F35FAF8A-532E-4399-9951-F8A0AAE26791}">
      <dgm:prSet/>
      <dgm:spPr/>
      <dgm:t>
        <a:bodyPr/>
        <a:lstStyle/>
        <a:p>
          <a:endParaRPr lang="en-US"/>
        </a:p>
      </dgm:t>
    </dgm:pt>
    <dgm:pt modelId="{F3C8968A-6F6B-4C65-8E41-8A3DA87B3F6B}">
      <dgm:prSet/>
      <dgm:spPr/>
      <dgm:t>
        <a:bodyPr/>
        <a:lstStyle/>
        <a:p>
          <a:r>
            <a:rPr lang="en-US"/>
            <a:t>Validation accuracy – 0.8238</a:t>
          </a:r>
        </a:p>
      </dgm:t>
    </dgm:pt>
    <dgm:pt modelId="{DC6D1840-6995-4F1B-88C6-BCFF3A6571B5}" type="parTrans" cxnId="{7DF4159A-0F3C-40F7-B8F6-4965DFF508EF}">
      <dgm:prSet/>
      <dgm:spPr/>
      <dgm:t>
        <a:bodyPr/>
        <a:lstStyle/>
        <a:p>
          <a:endParaRPr lang="en-US"/>
        </a:p>
      </dgm:t>
    </dgm:pt>
    <dgm:pt modelId="{AC4E29DB-0D89-4907-9408-83DD87DA3433}" type="sibTrans" cxnId="{7DF4159A-0F3C-40F7-B8F6-4965DFF508EF}">
      <dgm:prSet/>
      <dgm:spPr/>
      <dgm:t>
        <a:bodyPr/>
        <a:lstStyle/>
        <a:p>
          <a:endParaRPr lang="en-US"/>
        </a:p>
      </dgm:t>
    </dgm:pt>
    <dgm:pt modelId="{29F45D46-E68B-46BC-913B-48C2DBD65530}">
      <dgm:prSet/>
      <dgm:spPr/>
      <dgm:t>
        <a:bodyPr/>
        <a:lstStyle/>
        <a:p>
          <a:r>
            <a:rPr lang="en-US"/>
            <a:t>Student </a:t>
          </a:r>
        </a:p>
      </dgm:t>
    </dgm:pt>
    <dgm:pt modelId="{F79F3B50-2A9D-43A0-8108-EDED7A698AA3}" type="parTrans" cxnId="{20DE91F9-A4A1-4D43-87D6-78D3DEEF67BA}">
      <dgm:prSet/>
      <dgm:spPr/>
      <dgm:t>
        <a:bodyPr/>
        <a:lstStyle/>
        <a:p>
          <a:endParaRPr lang="en-US"/>
        </a:p>
      </dgm:t>
    </dgm:pt>
    <dgm:pt modelId="{6D1A122A-817A-49C9-A057-9F5124799FCD}" type="sibTrans" cxnId="{20DE91F9-A4A1-4D43-87D6-78D3DEEF67BA}">
      <dgm:prSet/>
      <dgm:spPr/>
      <dgm:t>
        <a:bodyPr/>
        <a:lstStyle/>
        <a:p>
          <a:endParaRPr lang="en-US"/>
        </a:p>
      </dgm:t>
    </dgm:pt>
    <dgm:pt modelId="{EE8D4B95-2ADB-4D71-B537-D65DEF197335}">
      <dgm:prSet/>
      <dgm:spPr/>
      <dgm:t>
        <a:bodyPr/>
        <a:lstStyle/>
        <a:p>
          <a:r>
            <a:rPr lang="en-US"/>
            <a:t>Training accuracy – 0.9612</a:t>
          </a:r>
        </a:p>
      </dgm:t>
    </dgm:pt>
    <dgm:pt modelId="{5BFA6406-DBAF-452F-8921-FFE4429C9845}" type="parTrans" cxnId="{8447368D-A04B-48FC-9BC1-B5A2F4E7B81C}">
      <dgm:prSet/>
      <dgm:spPr/>
      <dgm:t>
        <a:bodyPr/>
        <a:lstStyle/>
        <a:p>
          <a:endParaRPr lang="en-US"/>
        </a:p>
      </dgm:t>
    </dgm:pt>
    <dgm:pt modelId="{5AD551A9-8066-45FB-8336-92815C39EC8D}" type="sibTrans" cxnId="{8447368D-A04B-48FC-9BC1-B5A2F4E7B81C}">
      <dgm:prSet/>
      <dgm:spPr/>
      <dgm:t>
        <a:bodyPr/>
        <a:lstStyle/>
        <a:p>
          <a:endParaRPr lang="en-US"/>
        </a:p>
      </dgm:t>
    </dgm:pt>
    <dgm:pt modelId="{F98A6A78-E772-476E-BB45-54ADDC5C90A4}">
      <dgm:prSet/>
      <dgm:spPr/>
      <dgm:t>
        <a:bodyPr/>
        <a:lstStyle/>
        <a:p>
          <a:r>
            <a:rPr lang="en-US"/>
            <a:t>Validation accuracy -0.9266 </a:t>
          </a:r>
        </a:p>
      </dgm:t>
    </dgm:pt>
    <dgm:pt modelId="{FFBFD7E1-302D-45AF-9ABD-C570647F4161}" type="parTrans" cxnId="{C904670A-2E60-4CD8-80D1-37831D9F97C7}">
      <dgm:prSet/>
      <dgm:spPr/>
      <dgm:t>
        <a:bodyPr/>
        <a:lstStyle/>
        <a:p>
          <a:endParaRPr lang="en-US"/>
        </a:p>
      </dgm:t>
    </dgm:pt>
    <dgm:pt modelId="{BE93E8A3-9EEF-4080-8CE7-30E65E84FBD8}" type="sibTrans" cxnId="{C904670A-2E60-4CD8-80D1-37831D9F97C7}">
      <dgm:prSet/>
      <dgm:spPr/>
      <dgm:t>
        <a:bodyPr/>
        <a:lstStyle/>
        <a:p>
          <a:endParaRPr lang="en-US"/>
        </a:p>
      </dgm:t>
    </dgm:pt>
    <dgm:pt modelId="{C58F124D-3BD8-274F-AA67-1E21F3274101}" type="pres">
      <dgm:prSet presAssocID="{9B7B54A8-39E1-4D6A-8E28-7BDEA7EB91AF}" presName="linear" presStyleCnt="0">
        <dgm:presLayoutVars>
          <dgm:dir/>
          <dgm:animLvl val="lvl"/>
          <dgm:resizeHandles val="exact"/>
        </dgm:presLayoutVars>
      </dgm:prSet>
      <dgm:spPr/>
    </dgm:pt>
    <dgm:pt modelId="{15EAC56B-FFD4-214E-ABDF-B5819E5833B4}" type="pres">
      <dgm:prSet presAssocID="{A89365E5-05FB-414D-91FD-CC80E4E2CBE7}" presName="parentLin" presStyleCnt="0"/>
      <dgm:spPr/>
    </dgm:pt>
    <dgm:pt modelId="{11873931-2AB1-C34D-A498-753358BA044C}" type="pres">
      <dgm:prSet presAssocID="{A89365E5-05FB-414D-91FD-CC80E4E2CBE7}" presName="parentLeftMargin" presStyleLbl="node1" presStyleIdx="0" presStyleCnt="2"/>
      <dgm:spPr/>
    </dgm:pt>
    <dgm:pt modelId="{ABE8FB2F-4BE6-1549-9CE9-F24CDCFC89AA}" type="pres">
      <dgm:prSet presAssocID="{A89365E5-05FB-414D-91FD-CC80E4E2CBE7}" presName="parentText" presStyleLbl="node1" presStyleIdx="0" presStyleCnt="2">
        <dgm:presLayoutVars>
          <dgm:chMax val="0"/>
          <dgm:bulletEnabled val="1"/>
        </dgm:presLayoutVars>
      </dgm:prSet>
      <dgm:spPr/>
    </dgm:pt>
    <dgm:pt modelId="{914672FE-A97E-C043-BAEA-06D9395B809D}" type="pres">
      <dgm:prSet presAssocID="{A89365E5-05FB-414D-91FD-CC80E4E2CBE7}" presName="negativeSpace" presStyleCnt="0"/>
      <dgm:spPr/>
    </dgm:pt>
    <dgm:pt modelId="{323BAA6A-49F9-AE42-B124-94E4BBE90514}" type="pres">
      <dgm:prSet presAssocID="{A89365E5-05FB-414D-91FD-CC80E4E2CBE7}" presName="childText" presStyleLbl="conFgAcc1" presStyleIdx="0" presStyleCnt="2">
        <dgm:presLayoutVars>
          <dgm:bulletEnabled val="1"/>
        </dgm:presLayoutVars>
      </dgm:prSet>
      <dgm:spPr/>
    </dgm:pt>
    <dgm:pt modelId="{D52BF697-A5CB-0B4F-AE7E-B5001DFB9381}" type="pres">
      <dgm:prSet presAssocID="{17E038D5-E321-4A38-BC00-7BB907BBE337}" presName="spaceBetweenRectangles" presStyleCnt="0"/>
      <dgm:spPr/>
    </dgm:pt>
    <dgm:pt modelId="{9DBD9EF3-90E3-8B47-8226-C708A7353A9A}" type="pres">
      <dgm:prSet presAssocID="{29F45D46-E68B-46BC-913B-48C2DBD65530}" presName="parentLin" presStyleCnt="0"/>
      <dgm:spPr/>
    </dgm:pt>
    <dgm:pt modelId="{8C7C4BEA-99A6-A24A-A115-C19662AD5B8E}" type="pres">
      <dgm:prSet presAssocID="{29F45D46-E68B-46BC-913B-48C2DBD65530}" presName="parentLeftMargin" presStyleLbl="node1" presStyleIdx="0" presStyleCnt="2"/>
      <dgm:spPr/>
    </dgm:pt>
    <dgm:pt modelId="{7B8A1D9B-D43D-834A-A9F4-49919A1A306F}" type="pres">
      <dgm:prSet presAssocID="{29F45D46-E68B-46BC-913B-48C2DBD65530}" presName="parentText" presStyleLbl="node1" presStyleIdx="1" presStyleCnt="2">
        <dgm:presLayoutVars>
          <dgm:chMax val="0"/>
          <dgm:bulletEnabled val="1"/>
        </dgm:presLayoutVars>
      </dgm:prSet>
      <dgm:spPr/>
    </dgm:pt>
    <dgm:pt modelId="{8AF10ECD-42C4-9B4D-B63D-BD35F9F7842E}" type="pres">
      <dgm:prSet presAssocID="{29F45D46-E68B-46BC-913B-48C2DBD65530}" presName="negativeSpace" presStyleCnt="0"/>
      <dgm:spPr/>
    </dgm:pt>
    <dgm:pt modelId="{D7BD7D40-59AE-BD4E-89E6-08CCEA1609F3}" type="pres">
      <dgm:prSet presAssocID="{29F45D46-E68B-46BC-913B-48C2DBD65530}" presName="childText" presStyleLbl="conFgAcc1" presStyleIdx="1" presStyleCnt="2">
        <dgm:presLayoutVars>
          <dgm:bulletEnabled val="1"/>
        </dgm:presLayoutVars>
      </dgm:prSet>
      <dgm:spPr/>
    </dgm:pt>
  </dgm:ptLst>
  <dgm:cxnLst>
    <dgm:cxn modelId="{C904670A-2E60-4CD8-80D1-37831D9F97C7}" srcId="{29F45D46-E68B-46BC-913B-48C2DBD65530}" destId="{F98A6A78-E772-476E-BB45-54ADDC5C90A4}" srcOrd="1" destOrd="0" parTransId="{FFBFD7E1-302D-45AF-9ABD-C570647F4161}" sibTransId="{BE93E8A3-9EEF-4080-8CE7-30E65E84FBD8}"/>
    <dgm:cxn modelId="{60898F3B-D2AC-D342-914F-1A9E179DAD3D}" type="presOf" srcId="{EE8D4B95-2ADB-4D71-B537-D65DEF197335}" destId="{D7BD7D40-59AE-BD4E-89E6-08CCEA1609F3}" srcOrd="0" destOrd="0" presId="urn:microsoft.com/office/officeart/2005/8/layout/list1"/>
    <dgm:cxn modelId="{55A33D7A-95AA-F341-8C58-6BCFF3FEAC5B}" type="presOf" srcId="{13030A3E-CAE3-444A-BA72-594E2ACB6B64}" destId="{323BAA6A-49F9-AE42-B124-94E4BBE90514}" srcOrd="0" destOrd="0" presId="urn:microsoft.com/office/officeart/2005/8/layout/list1"/>
    <dgm:cxn modelId="{F35FAF8A-532E-4399-9951-F8A0AAE26791}" srcId="{A89365E5-05FB-414D-91FD-CC80E4E2CBE7}" destId="{13030A3E-CAE3-444A-BA72-594E2ACB6B64}" srcOrd="0" destOrd="0" parTransId="{8D704DEC-10FF-4227-887E-15EFAB5E1547}" sibTransId="{3AA9534F-3AA2-4D50-8FB8-710B787367DF}"/>
    <dgm:cxn modelId="{8447368D-A04B-48FC-9BC1-B5A2F4E7B81C}" srcId="{29F45D46-E68B-46BC-913B-48C2DBD65530}" destId="{EE8D4B95-2ADB-4D71-B537-D65DEF197335}" srcOrd="0" destOrd="0" parTransId="{5BFA6406-DBAF-452F-8921-FFE4429C9845}" sibTransId="{5AD551A9-8066-45FB-8336-92815C39EC8D}"/>
    <dgm:cxn modelId="{6BCC4B99-CDB6-A848-AF79-829A5AD02F9B}" type="presOf" srcId="{A89365E5-05FB-414D-91FD-CC80E4E2CBE7}" destId="{ABE8FB2F-4BE6-1549-9CE9-F24CDCFC89AA}" srcOrd="1" destOrd="0" presId="urn:microsoft.com/office/officeart/2005/8/layout/list1"/>
    <dgm:cxn modelId="{7DF4159A-0F3C-40F7-B8F6-4965DFF508EF}" srcId="{A89365E5-05FB-414D-91FD-CC80E4E2CBE7}" destId="{F3C8968A-6F6B-4C65-8E41-8A3DA87B3F6B}" srcOrd="1" destOrd="0" parTransId="{DC6D1840-6995-4F1B-88C6-BCFF3A6571B5}" sibTransId="{AC4E29DB-0D89-4907-9408-83DD87DA3433}"/>
    <dgm:cxn modelId="{F715EAA5-D7B4-BC47-B963-7BFF437CFC8A}" type="presOf" srcId="{9B7B54A8-39E1-4D6A-8E28-7BDEA7EB91AF}" destId="{C58F124D-3BD8-274F-AA67-1E21F3274101}" srcOrd="0" destOrd="0" presId="urn:microsoft.com/office/officeart/2005/8/layout/list1"/>
    <dgm:cxn modelId="{A5657EB8-E106-8344-97FB-3721902D1741}" type="presOf" srcId="{29F45D46-E68B-46BC-913B-48C2DBD65530}" destId="{8C7C4BEA-99A6-A24A-A115-C19662AD5B8E}" srcOrd="0" destOrd="0" presId="urn:microsoft.com/office/officeart/2005/8/layout/list1"/>
    <dgm:cxn modelId="{AD4FEABE-C7BC-CA47-AF4F-A28E68FAC1A2}" type="presOf" srcId="{F98A6A78-E772-476E-BB45-54ADDC5C90A4}" destId="{D7BD7D40-59AE-BD4E-89E6-08CCEA1609F3}" srcOrd="0" destOrd="1" presId="urn:microsoft.com/office/officeart/2005/8/layout/list1"/>
    <dgm:cxn modelId="{788549D6-1C95-8047-AD77-53A5935935AF}" type="presOf" srcId="{F3C8968A-6F6B-4C65-8E41-8A3DA87B3F6B}" destId="{323BAA6A-49F9-AE42-B124-94E4BBE90514}" srcOrd="0" destOrd="1" presId="urn:microsoft.com/office/officeart/2005/8/layout/list1"/>
    <dgm:cxn modelId="{3F6C1DDB-3731-104E-8B36-D6CE16C05BD7}" type="presOf" srcId="{A89365E5-05FB-414D-91FD-CC80E4E2CBE7}" destId="{11873931-2AB1-C34D-A498-753358BA044C}" srcOrd="0" destOrd="0" presId="urn:microsoft.com/office/officeart/2005/8/layout/list1"/>
    <dgm:cxn modelId="{689D0CDD-B523-D941-BFEF-D5FA850CAB84}" type="presOf" srcId="{29F45D46-E68B-46BC-913B-48C2DBD65530}" destId="{7B8A1D9B-D43D-834A-A9F4-49919A1A306F}" srcOrd="1" destOrd="0" presId="urn:microsoft.com/office/officeart/2005/8/layout/list1"/>
    <dgm:cxn modelId="{C8A7BDE3-E473-451C-A8F5-142D7CC5D928}" srcId="{9B7B54A8-39E1-4D6A-8E28-7BDEA7EB91AF}" destId="{A89365E5-05FB-414D-91FD-CC80E4E2CBE7}" srcOrd="0" destOrd="0" parTransId="{A55D6ADA-7E10-4FA4-8ADC-8E8485F65F03}" sibTransId="{17E038D5-E321-4A38-BC00-7BB907BBE337}"/>
    <dgm:cxn modelId="{20DE91F9-A4A1-4D43-87D6-78D3DEEF67BA}" srcId="{9B7B54A8-39E1-4D6A-8E28-7BDEA7EB91AF}" destId="{29F45D46-E68B-46BC-913B-48C2DBD65530}" srcOrd="1" destOrd="0" parTransId="{F79F3B50-2A9D-43A0-8108-EDED7A698AA3}" sibTransId="{6D1A122A-817A-49C9-A057-9F5124799FCD}"/>
    <dgm:cxn modelId="{6DCFB4C0-F84F-BE43-B590-DCF6F623FD54}" type="presParOf" srcId="{C58F124D-3BD8-274F-AA67-1E21F3274101}" destId="{15EAC56B-FFD4-214E-ABDF-B5819E5833B4}" srcOrd="0" destOrd="0" presId="urn:microsoft.com/office/officeart/2005/8/layout/list1"/>
    <dgm:cxn modelId="{2FD26431-A661-C343-AD0D-5E0D978196A0}" type="presParOf" srcId="{15EAC56B-FFD4-214E-ABDF-B5819E5833B4}" destId="{11873931-2AB1-C34D-A498-753358BA044C}" srcOrd="0" destOrd="0" presId="urn:microsoft.com/office/officeart/2005/8/layout/list1"/>
    <dgm:cxn modelId="{3526F847-1577-AE49-BA6B-CC0D198D7D85}" type="presParOf" srcId="{15EAC56B-FFD4-214E-ABDF-B5819E5833B4}" destId="{ABE8FB2F-4BE6-1549-9CE9-F24CDCFC89AA}" srcOrd="1" destOrd="0" presId="urn:microsoft.com/office/officeart/2005/8/layout/list1"/>
    <dgm:cxn modelId="{4DFCA57C-B902-1247-ACF4-4826DE6DA546}" type="presParOf" srcId="{C58F124D-3BD8-274F-AA67-1E21F3274101}" destId="{914672FE-A97E-C043-BAEA-06D9395B809D}" srcOrd="1" destOrd="0" presId="urn:microsoft.com/office/officeart/2005/8/layout/list1"/>
    <dgm:cxn modelId="{CED710A5-7479-AD4E-BD9E-1C4752CABE70}" type="presParOf" srcId="{C58F124D-3BD8-274F-AA67-1E21F3274101}" destId="{323BAA6A-49F9-AE42-B124-94E4BBE90514}" srcOrd="2" destOrd="0" presId="urn:microsoft.com/office/officeart/2005/8/layout/list1"/>
    <dgm:cxn modelId="{0279CC1A-1BB9-AA42-B133-476B8CD905B6}" type="presParOf" srcId="{C58F124D-3BD8-274F-AA67-1E21F3274101}" destId="{D52BF697-A5CB-0B4F-AE7E-B5001DFB9381}" srcOrd="3" destOrd="0" presId="urn:microsoft.com/office/officeart/2005/8/layout/list1"/>
    <dgm:cxn modelId="{10B7AC13-0CB5-DF4A-8DE7-BB37B221F820}" type="presParOf" srcId="{C58F124D-3BD8-274F-AA67-1E21F3274101}" destId="{9DBD9EF3-90E3-8B47-8226-C708A7353A9A}" srcOrd="4" destOrd="0" presId="urn:microsoft.com/office/officeart/2005/8/layout/list1"/>
    <dgm:cxn modelId="{636EBE4A-BDC3-8C43-9BCF-2712EC1D4855}" type="presParOf" srcId="{9DBD9EF3-90E3-8B47-8226-C708A7353A9A}" destId="{8C7C4BEA-99A6-A24A-A115-C19662AD5B8E}" srcOrd="0" destOrd="0" presId="urn:microsoft.com/office/officeart/2005/8/layout/list1"/>
    <dgm:cxn modelId="{212340CC-A878-224A-BB0B-92B857358716}" type="presParOf" srcId="{9DBD9EF3-90E3-8B47-8226-C708A7353A9A}" destId="{7B8A1D9B-D43D-834A-A9F4-49919A1A306F}" srcOrd="1" destOrd="0" presId="urn:microsoft.com/office/officeart/2005/8/layout/list1"/>
    <dgm:cxn modelId="{8FA7E9C2-9517-3744-A6D6-66174492F54E}" type="presParOf" srcId="{C58F124D-3BD8-274F-AA67-1E21F3274101}" destId="{8AF10ECD-42C4-9B4D-B63D-BD35F9F7842E}" srcOrd="5" destOrd="0" presId="urn:microsoft.com/office/officeart/2005/8/layout/list1"/>
    <dgm:cxn modelId="{A7BD9760-DE6B-C741-9407-809139898DF0}" type="presParOf" srcId="{C58F124D-3BD8-274F-AA67-1E21F3274101}" destId="{D7BD7D40-59AE-BD4E-89E6-08CCEA1609F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BA8C83-F336-4787-9DB8-A3B3EB750AF3}"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645A58DF-FF36-42EE-B1BB-5B0CC24DDCE3}">
      <dgm:prSet/>
      <dgm:spPr/>
      <dgm:t>
        <a:bodyPr/>
        <a:lstStyle/>
        <a:p>
          <a:r>
            <a:rPr lang="en-GB" b="1" i="0"/>
            <a:t>High‑level semantic features</a:t>
          </a:r>
          <a:endParaRPr lang="en-US"/>
        </a:p>
      </dgm:t>
    </dgm:pt>
    <dgm:pt modelId="{D0A65FD0-F2AD-4D35-9EE3-606BCB12933A}" type="parTrans" cxnId="{20C5787C-2BDC-4ED3-89DA-899DD112D30D}">
      <dgm:prSet/>
      <dgm:spPr/>
      <dgm:t>
        <a:bodyPr/>
        <a:lstStyle/>
        <a:p>
          <a:endParaRPr lang="en-US"/>
        </a:p>
      </dgm:t>
    </dgm:pt>
    <dgm:pt modelId="{A46DB038-EDB4-4D69-A499-A9011FD4BEBD}" type="sibTrans" cxnId="{20C5787C-2BDC-4ED3-89DA-899DD112D30D}">
      <dgm:prSet/>
      <dgm:spPr/>
      <dgm:t>
        <a:bodyPr/>
        <a:lstStyle/>
        <a:p>
          <a:endParaRPr lang="en-US"/>
        </a:p>
      </dgm:t>
    </dgm:pt>
    <dgm:pt modelId="{22F26B16-542B-45F1-B888-8B651EBAF087}">
      <dgm:prSet/>
      <dgm:spPr/>
      <dgm:t>
        <a:bodyPr/>
        <a:lstStyle/>
        <a:p>
          <a:r>
            <a:rPr lang="en-GB" b="0" i="0"/>
            <a:t>The </a:t>
          </a:r>
          <a:r>
            <a:rPr lang="en-GB" b="1" i="0"/>
            <a:t>very last conv output</a:t>
          </a:r>
          <a:r>
            <a:rPr lang="en-GB" b="0" i="0"/>
            <a:t> (</a:t>
          </a:r>
          <a:r>
            <a:rPr lang="en-GB"/>
            <a:t>vgg.features[-1]</a:t>
          </a:r>
          <a:r>
            <a:rPr lang="en-GB" b="0" i="0"/>
            <a:t>) holds the richest spatial patterns—complex tumor shapes, boundaries, etc.—just before the classifier flattens them</a:t>
          </a:r>
          <a:endParaRPr lang="en-US"/>
        </a:p>
      </dgm:t>
    </dgm:pt>
    <dgm:pt modelId="{20A0A905-AA4D-43CF-8904-C56FF323CFAA}" type="parTrans" cxnId="{B1D76C16-DF71-4793-BB9C-BB326915D7F3}">
      <dgm:prSet/>
      <dgm:spPr/>
      <dgm:t>
        <a:bodyPr/>
        <a:lstStyle/>
        <a:p>
          <a:endParaRPr lang="en-US"/>
        </a:p>
      </dgm:t>
    </dgm:pt>
    <dgm:pt modelId="{8927D992-8F3E-403E-8C01-B69278902AA6}" type="sibTrans" cxnId="{B1D76C16-DF71-4793-BB9C-BB326915D7F3}">
      <dgm:prSet/>
      <dgm:spPr/>
      <dgm:t>
        <a:bodyPr/>
        <a:lstStyle/>
        <a:p>
          <a:endParaRPr lang="en-US"/>
        </a:p>
      </dgm:t>
    </dgm:pt>
    <dgm:pt modelId="{FEFFE13F-ABF3-4A79-92FC-714271875240}">
      <dgm:prSet/>
      <dgm:spPr/>
      <dgm:t>
        <a:bodyPr/>
        <a:lstStyle/>
        <a:p>
          <a:r>
            <a:rPr lang="en-GB" b="1" i="0"/>
            <a:t>Maximizing transfer</a:t>
          </a:r>
          <a:endParaRPr lang="en-US"/>
        </a:p>
      </dgm:t>
    </dgm:pt>
    <dgm:pt modelId="{E0F4A2B1-3AD4-49D4-870E-E95827857076}" type="parTrans" cxnId="{9D5818BD-915F-402A-A8A2-FA6B9FB4FD7E}">
      <dgm:prSet/>
      <dgm:spPr/>
      <dgm:t>
        <a:bodyPr/>
        <a:lstStyle/>
        <a:p>
          <a:endParaRPr lang="en-US"/>
        </a:p>
      </dgm:t>
    </dgm:pt>
    <dgm:pt modelId="{109F8706-7621-4324-A9FB-FD7F7EC7D292}" type="sibTrans" cxnId="{9D5818BD-915F-402A-A8A2-FA6B9FB4FD7E}">
      <dgm:prSet/>
      <dgm:spPr/>
      <dgm:t>
        <a:bodyPr/>
        <a:lstStyle/>
        <a:p>
          <a:endParaRPr lang="en-US"/>
        </a:p>
      </dgm:t>
    </dgm:pt>
    <dgm:pt modelId="{196D4CF6-FE31-4150-AB2D-863EDAA1FE1F}">
      <dgm:prSet/>
      <dgm:spPr/>
      <dgm:t>
        <a:bodyPr/>
        <a:lstStyle/>
        <a:p>
          <a:r>
            <a:rPr lang="en-GB" b="0" i="0"/>
            <a:t>Aligning our student to these late‑stage maps encourages it to learn the same high‑level “vision” cues the teacher uses</a:t>
          </a:r>
          <a:endParaRPr lang="en-US"/>
        </a:p>
      </dgm:t>
    </dgm:pt>
    <dgm:pt modelId="{62C9914F-6AFF-41B6-ADA8-73EF44303EFB}" type="parTrans" cxnId="{843A7BE9-54A6-4A23-B86D-5EFC9F0AA90C}">
      <dgm:prSet/>
      <dgm:spPr/>
      <dgm:t>
        <a:bodyPr/>
        <a:lstStyle/>
        <a:p>
          <a:endParaRPr lang="en-US"/>
        </a:p>
      </dgm:t>
    </dgm:pt>
    <dgm:pt modelId="{48A346E2-2176-4472-A311-9C262A969E74}" type="sibTrans" cxnId="{843A7BE9-54A6-4A23-B86D-5EFC9F0AA90C}">
      <dgm:prSet/>
      <dgm:spPr/>
      <dgm:t>
        <a:bodyPr/>
        <a:lstStyle/>
        <a:p>
          <a:endParaRPr lang="en-US"/>
        </a:p>
      </dgm:t>
    </dgm:pt>
    <dgm:pt modelId="{412459AC-917A-4741-AAE1-60686D00ADA7}" type="pres">
      <dgm:prSet presAssocID="{DFBA8C83-F336-4787-9DB8-A3B3EB750AF3}" presName="vert0" presStyleCnt="0">
        <dgm:presLayoutVars>
          <dgm:dir/>
          <dgm:animOne val="branch"/>
          <dgm:animLvl val="lvl"/>
        </dgm:presLayoutVars>
      </dgm:prSet>
      <dgm:spPr/>
    </dgm:pt>
    <dgm:pt modelId="{6F18FF5F-53E2-8247-8030-24A8DB36E44C}" type="pres">
      <dgm:prSet presAssocID="{645A58DF-FF36-42EE-B1BB-5B0CC24DDCE3}" presName="thickLine" presStyleLbl="alignNode1" presStyleIdx="0" presStyleCnt="4"/>
      <dgm:spPr/>
    </dgm:pt>
    <dgm:pt modelId="{C184467A-16A5-EF4A-A776-43C235CA0687}" type="pres">
      <dgm:prSet presAssocID="{645A58DF-FF36-42EE-B1BB-5B0CC24DDCE3}" presName="horz1" presStyleCnt="0"/>
      <dgm:spPr/>
    </dgm:pt>
    <dgm:pt modelId="{9177C3AE-28BC-8146-ACF4-02B811AC80E2}" type="pres">
      <dgm:prSet presAssocID="{645A58DF-FF36-42EE-B1BB-5B0CC24DDCE3}" presName="tx1" presStyleLbl="revTx" presStyleIdx="0" presStyleCnt="4"/>
      <dgm:spPr/>
    </dgm:pt>
    <dgm:pt modelId="{28EE8626-CF49-4E4E-AF9B-F706EBEC1E1C}" type="pres">
      <dgm:prSet presAssocID="{645A58DF-FF36-42EE-B1BB-5B0CC24DDCE3}" presName="vert1" presStyleCnt="0"/>
      <dgm:spPr/>
    </dgm:pt>
    <dgm:pt modelId="{4EB33612-4002-A544-AB31-2E574F97CA95}" type="pres">
      <dgm:prSet presAssocID="{22F26B16-542B-45F1-B888-8B651EBAF087}" presName="thickLine" presStyleLbl="alignNode1" presStyleIdx="1" presStyleCnt="4"/>
      <dgm:spPr/>
    </dgm:pt>
    <dgm:pt modelId="{F9FDC3F5-8791-6647-89BB-1FE2663A4E35}" type="pres">
      <dgm:prSet presAssocID="{22F26B16-542B-45F1-B888-8B651EBAF087}" presName="horz1" presStyleCnt="0"/>
      <dgm:spPr/>
    </dgm:pt>
    <dgm:pt modelId="{E9B48A22-7F8C-194E-81EC-825B832FCF18}" type="pres">
      <dgm:prSet presAssocID="{22F26B16-542B-45F1-B888-8B651EBAF087}" presName="tx1" presStyleLbl="revTx" presStyleIdx="1" presStyleCnt="4"/>
      <dgm:spPr/>
    </dgm:pt>
    <dgm:pt modelId="{A529B0C1-B854-C842-9D22-DE087CF16E38}" type="pres">
      <dgm:prSet presAssocID="{22F26B16-542B-45F1-B888-8B651EBAF087}" presName="vert1" presStyleCnt="0"/>
      <dgm:spPr/>
    </dgm:pt>
    <dgm:pt modelId="{DF89B69E-15CC-A345-B8D6-8BD74A585EEE}" type="pres">
      <dgm:prSet presAssocID="{FEFFE13F-ABF3-4A79-92FC-714271875240}" presName="thickLine" presStyleLbl="alignNode1" presStyleIdx="2" presStyleCnt="4"/>
      <dgm:spPr/>
    </dgm:pt>
    <dgm:pt modelId="{3CA978B4-B254-0145-8125-AB8134B4216F}" type="pres">
      <dgm:prSet presAssocID="{FEFFE13F-ABF3-4A79-92FC-714271875240}" presName="horz1" presStyleCnt="0"/>
      <dgm:spPr/>
    </dgm:pt>
    <dgm:pt modelId="{8F412A06-EAB2-5842-9904-D6666E65080D}" type="pres">
      <dgm:prSet presAssocID="{FEFFE13F-ABF3-4A79-92FC-714271875240}" presName="tx1" presStyleLbl="revTx" presStyleIdx="2" presStyleCnt="4"/>
      <dgm:spPr/>
    </dgm:pt>
    <dgm:pt modelId="{F7DBDFAC-AE9B-9C47-9C0F-5B8D44AC7AF9}" type="pres">
      <dgm:prSet presAssocID="{FEFFE13F-ABF3-4A79-92FC-714271875240}" presName="vert1" presStyleCnt="0"/>
      <dgm:spPr/>
    </dgm:pt>
    <dgm:pt modelId="{853E0318-C1A1-E445-870B-32C2D3346CAC}" type="pres">
      <dgm:prSet presAssocID="{196D4CF6-FE31-4150-AB2D-863EDAA1FE1F}" presName="thickLine" presStyleLbl="alignNode1" presStyleIdx="3" presStyleCnt="4"/>
      <dgm:spPr/>
    </dgm:pt>
    <dgm:pt modelId="{AEBD8676-A6A4-CC4D-B845-C7E5E923CE88}" type="pres">
      <dgm:prSet presAssocID="{196D4CF6-FE31-4150-AB2D-863EDAA1FE1F}" presName="horz1" presStyleCnt="0"/>
      <dgm:spPr/>
    </dgm:pt>
    <dgm:pt modelId="{FBD332BC-B12F-6142-B3CD-0F4CBA0CB2F0}" type="pres">
      <dgm:prSet presAssocID="{196D4CF6-FE31-4150-AB2D-863EDAA1FE1F}" presName="tx1" presStyleLbl="revTx" presStyleIdx="3" presStyleCnt="4"/>
      <dgm:spPr/>
    </dgm:pt>
    <dgm:pt modelId="{D4062775-6452-9E41-9F8F-ECF464B1E014}" type="pres">
      <dgm:prSet presAssocID="{196D4CF6-FE31-4150-AB2D-863EDAA1FE1F}" presName="vert1" presStyleCnt="0"/>
      <dgm:spPr/>
    </dgm:pt>
  </dgm:ptLst>
  <dgm:cxnLst>
    <dgm:cxn modelId="{9F73CA0A-2305-794D-B2DE-991383935D55}" type="presOf" srcId="{22F26B16-542B-45F1-B888-8B651EBAF087}" destId="{E9B48A22-7F8C-194E-81EC-825B832FCF18}" srcOrd="0" destOrd="0" presId="urn:microsoft.com/office/officeart/2008/layout/LinedList"/>
    <dgm:cxn modelId="{B1D76C16-DF71-4793-BB9C-BB326915D7F3}" srcId="{DFBA8C83-F336-4787-9DB8-A3B3EB750AF3}" destId="{22F26B16-542B-45F1-B888-8B651EBAF087}" srcOrd="1" destOrd="0" parTransId="{20A0A905-AA4D-43CF-8904-C56FF323CFAA}" sibTransId="{8927D992-8F3E-403E-8C01-B69278902AA6}"/>
    <dgm:cxn modelId="{6ACE9B65-66B3-7641-B3C5-DAD0E55AF500}" type="presOf" srcId="{FEFFE13F-ABF3-4A79-92FC-714271875240}" destId="{8F412A06-EAB2-5842-9904-D6666E65080D}" srcOrd="0" destOrd="0" presId="urn:microsoft.com/office/officeart/2008/layout/LinedList"/>
    <dgm:cxn modelId="{90F65578-6944-874C-801A-A51D366FF02B}" type="presOf" srcId="{196D4CF6-FE31-4150-AB2D-863EDAA1FE1F}" destId="{FBD332BC-B12F-6142-B3CD-0F4CBA0CB2F0}" srcOrd="0" destOrd="0" presId="urn:microsoft.com/office/officeart/2008/layout/LinedList"/>
    <dgm:cxn modelId="{20C5787C-2BDC-4ED3-89DA-899DD112D30D}" srcId="{DFBA8C83-F336-4787-9DB8-A3B3EB750AF3}" destId="{645A58DF-FF36-42EE-B1BB-5B0CC24DDCE3}" srcOrd="0" destOrd="0" parTransId="{D0A65FD0-F2AD-4D35-9EE3-606BCB12933A}" sibTransId="{A46DB038-EDB4-4D69-A499-A9011FD4BEBD}"/>
    <dgm:cxn modelId="{9D5818BD-915F-402A-A8A2-FA6B9FB4FD7E}" srcId="{DFBA8C83-F336-4787-9DB8-A3B3EB750AF3}" destId="{FEFFE13F-ABF3-4A79-92FC-714271875240}" srcOrd="2" destOrd="0" parTransId="{E0F4A2B1-3AD4-49D4-870E-E95827857076}" sibTransId="{109F8706-7621-4324-A9FB-FD7F7EC7D292}"/>
    <dgm:cxn modelId="{90763ECA-5BA0-E54B-A54E-C07218EB5ED1}" type="presOf" srcId="{645A58DF-FF36-42EE-B1BB-5B0CC24DDCE3}" destId="{9177C3AE-28BC-8146-ACF4-02B811AC80E2}" srcOrd="0" destOrd="0" presId="urn:microsoft.com/office/officeart/2008/layout/LinedList"/>
    <dgm:cxn modelId="{9DA8D0DA-4631-1C47-A602-B536D7E2399D}" type="presOf" srcId="{DFBA8C83-F336-4787-9DB8-A3B3EB750AF3}" destId="{412459AC-917A-4741-AAE1-60686D00ADA7}" srcOrd="0" destOrd="0" presId="urn:microsoft.com/office/officeart/2008/layout/LinedList"/>
    <dgm:cxn modelId="{843A7BE9-54A6-4A23-B86D-5EFC9F0AA90C}" srcId="{DFBA8C83-F336-4787-9DB8-A3B3EB750AF3}" destId="{196D4CF6-FE31-4150-AB2D-863EDAA1FE1F}" srcOrd="3" destOrd="0" parTransId="{62C9914F-6AFF-41B6-ADA8-73EF44303EFB}" sibTransId="{48A346E2-2176-4472-A311-9C262A969E74}"/>
    <dgm:cxn modelId="{76F7BF54-BD4F-8B4B-9C50-05FBAA7E424B}" type="presParOf" srcId="{412459AC-917A-4741-AAE1-60686D00ADA7}" destId="{6F18FF5F-53E2-8247-8030-24A8DB36E44C}" srcOrd="0" destOrd="0" presId="urn:microsoft.com/office/officeart/2008/layout/LinedList"/>
    <dgm:cxn modelId="{BEB439EA-5799-B54A-B744-23503D81033B}" type="presParOf" srcId="{412459AC-917A-4741-AAE1-60686D00ADA7}" destId="{C184467A-16A5-EF4A-A776-43C235CA0687}" srcOrd="1" destOrd="0" presId="urn:microsoft.com/office/officeart/2008/layout/LinedList"/>
    <dgm:cxn modelId="{C019E3D3-F94F-9C49-8D6A-6AD248D0A067}" type="presParOf" srcId="{C184467A-16A5-EF4A-A776-43C235CA0687}" destId="{9177C3AE-28BC-8146-ACF4-02B811AC80E2}" srcOrd="0" destOrd="0" presId="urn:microsoft.com/office/officeart/2008/layout/LinedList"/>
    <dgm:cxn modelId="{457100D8-570B-D640-AB80-D5D390796C5B}" type="presParOf" srcId="{C184467A-16A5-EF4A-A776-43C235CA0687}" destId="{28EE8626-CF49-4E4E-AF9B-F706EBEC1E1C}" srcOrd="1" destOrd="0" presId="urn:microsoft.com/office/officeart/2008/layout/LinedList"/>
    <dgm:cxn modelId="{A11274BA-51D9-3A42-B238-EEF9C8E02014}" type="presParOf" srcId="{412459AC-917A-4741-AAE1-60686D00ADA7}" destId="{4EB33612-4002-A544-AB31-2E574F97CA95}" srcOrd="2" destOrd="0" presId="urn:microsoft.com/office/officeart/2008/layout/LinedList"/>
    <dgm:cxn modelId="{18DDA461-3DE4-E244-BDA5-5EE4E2D0CBE1}" type="presParOf" srcId="{412459AC-917A-4741-AAE1-60686D00ADA7}" destId="{F9FDC3F5-8791-6647-89BB-1FE2663A4E35}" srcOrd="3" destOrd="0" presId="urn:microsoft.com/office/officeart/2008/layout/LinedList"/>
    <dgm:cxn modelId="{3F329A20-6875-4046-9856-7E91E162ED69}" type="presParOf" srcId="{F9FDC3F5-8791-6647-89BB-1FE2663A4E35}" destId="{E9B48A22-7F8C-194E-81EC-825B832FCF18}" srcOrd="0" destOrd="0" presId="urn:microsoft.com/office/officeart/2008/layout/LinedList"/>
    <dgm:cxn modelId="{0D14F895-1EF7-194B-997D-044EFF127C94}" type="presParOf" srcId="{F9FDC3F5-8791-6647-89BB-1FE2663A4E35}" destId="{A529B0C1-B854-C842-9D22-DE087CF16E38}" srcOrd="1" destOrd="0" presId="urn:microsoft.com/office/officeart/2008/layout/LinedList"/>
    <dgm:cxn modelId="{2F9A8C6B-2A9A-6141-9737-E0E6CE93B85D}" type="presParOf" srcId="{412459AC-917A-4741-AAE1-60686D00ADA7}" destId="{DF89B69E-15CC-A345-B8D6-8BD74A585EEE}" srcOrd="4" destOrd="0" presId="urn:microsoft.com/office/officeart/2008/layout/LinedList"/>
    <dgm:cxn modelId="{755D346F-C8FD-F34A-863F-6C3F5D132A92}" type="presParOf" srcId="{412459AC-917A-4741-AAE1-60686D00ADA7}" destId="{3CA978B4-B254-0145-8125-AB8134B4216F}" srcOrd="5" destOrd="0" presId="urn:microsoft.com/office/officeart/2008/layout/LinedList"/>
    <dgm:cxn modelId="{3F9BAE55-6456-6A4F-91B5-455510A8CB29}" type="presParOf" srcId="{3CA978B4-B254-0145-8125-AB8134B4216F}" destId="{8F412A06-EAB2-5842-9904-D6666E65080D}" srcOrd="0" destOrd="0" presId="urn:microsoft.com/office/officeart/2008/layout/LinedList"/>
    <dgm:cxn modelId="{4E6CD0B2-C0C0-5849-8C4F-ADCB63A4E36E}" type="presParOf" srcId="{3CA978B4-B254-0145-8125-AB8134B4216F}" destId="{F7DBDFAC-AE9B-9C47-9C0F-5B8D44AC7AF9}" srcOrd="1" destOrd="0" presId="urn:microsoft.com/office/officeart/2008/layout/LinedList"/>
    <dgm:cxn modelId="{EB4DF65F-EDFF-6A41-A9B4-3F5C849B92D7}" type="presParOf" srcId="{412459AC-917A-4741-AAE1-60686D00ADA7}" destId="{853E0318-C1A1-E445-870B-32C2D3346CAC}" srcOrd="6" destOrd="0" presId="urn:microsoft.com/office/officeart/2008/layout/LinedList"/>
    <dgm:cxn modelId="{C9DAF0B4-0ECB-AA45-BC70-605C4239BD27}" type="presParOf" srcId="{412459AC-917A-4741-AAE1-60686D00ADA7}" destId="{AEBD8676-A6A4-CC4D-B845-C7E5E923CE88}" srcOrd="7" destOrd="0" presId="urn:microsoft.com/office/officeart/2008/layout/LinedList"/>
    <dgm:cxn modelId="{53D61B7A-51AA-F44F-AD52-41000A80423D}" type="presParOf" srcId="{AEBD8676-A6A4-CC4D-B845-C7E5E923CE88}" destId="{FBD332BC-B12F-6142-B3CD-0F4CBA0CB2F0}" srcOrd="0" destOrd="0" presId="urn:microsoft.com/office/officeart/2008/layout/LinedList"/>
    <dgm:cxn modelId="{664A590B-643A-ED46-8536-82F7EC351F35}" type="presParOf" srcId="{AEBD8676-A6A4-CC4D-B845-C7E5E923CE88}" destId="{D4062775-6452-9E41-9F8F-ECF464B1E0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D2E187-4ED8-41CD-B81A-24279DFB40EE}" type="doc">
      <dgm:prSet loTypeId="urn:microsoft.com/office/officeart/2016/7/layout/BasicLinearProcessNumbered" loCatId="process" qsTypeId="urn:microsoft.com/office/officeart/2005/8/quickstyle/simple5" qsCatId="simple" csTypeId="urn:microsoft.com/office/officeart/2005/8/colors/colorful1" csCatId="colorful"/>
      <dgm:spPr/>
      <dgm:t>
        <a:bodyPr/>
        <a:lstStyle/>
        <a:p>
          <a:endParaRPr lang="en-US"/>
        </a:p>
      </dgm:t>
    </dgm:pt>
    <dgm:pt modelId="{4F863CEE-988E-4DB6-BC06-A1045D0E57BE}">
      <dgm:prSet/>
      <dgm:spPr/>
      <dgm:t>
        <a:bodyPr/>
        <a:lstStyle/>
        <a:p>
          <a:r>
            <a:rPr lang="en-GB" b="0" i="0"/>
            <a:t>The student model is defined as a simpler U-Net in the </a:t>
          </a:r>
          <a:r>
            <a:rPr lang="en-GB"/>
            <a:t>StudentUNet</a:t>
          </a:r>
          <a:r>
            <a:rPr lang="en-GB" b="0" i="0"/>
            <a:t> class. It is designed to have fewer parameters and lower computational cost compared to the teacher.</a:t>
          </a:r>
          <a:endParaRPr lang="en-US"/>
        </a:p>
      </dgm:t>
    </dgm:pt>
    <dgm:pt modelId="{2C6CCF3A-17E5-4EF6-A53A-381D68B2336D}" type="parTrans" cxnId="{8AFC8C29-CF61-4BA3-9BE5-BFD636780603}">
      <dgm:prSet/>
      <dgm:spPr/>
      <dgm:t>
        <a:bodyPr/>
        <a:lstStyle/>
        <a:p>
          <a:endParaRPr lang="en-US"/>
        </a:p>
      </dgm:t>
    </dgm:pt>
    <dgm:pt modelId="{74FFA49E-BA06-47E9-BCE5-1DD2A8F45DD2}" type="sibTrans" cxnId="{8AFC8C29-CF61-4BA3-9BE5-BFD636780603}">
      <dgm:prSet phldrT="1" phldr="0"/>
      <dgm:spPr/>
      <dgm:t>
        <a:bodyPr/>
        <a:lstStyle/>
        <a:p>
          <a:r>
            <a:rPr lang="en-US"/>
            <a:t>1</a:t>
          </a:r>
        </a:p>
      </dgm:t>
    </dgm:pt>
    <dgm:pt modelId="{899DA90D-E21F-4D0E-A002-BB37C5F18B01}">
      <dgm:prSet/>
      <dgm:spPr/>
      <dgm:t>
        <a:bodyPr/>
        <a:lstStyle/>
        <a:p>
          <a:r>
            <a:rPr lang="en-GB" b="0" i="0"/>
            <a:t>Similar to the teacher, the encoder is composed of sequential DoubleConv blocks and pooling layers. However, the channel dimensions are reduced (starting with 32 channels, then 64, 128, and 256) compared to the teacher’s larger channel dimensions.</a:t>
          </a:r>
          <a:endParaRPr lang="en-US"/>
        </a:p>
      </dgm:t>
    </dgm:pt>
    <dgm:pt modelId="{B931E9F0-8C3D-416A-B162-634C9D971797}" type="parTrans" cxnId="{B921984C-F55E-4D34-BD4F-45F7DD1B6FD0}">
      <dgm:prSet/>
      <dgm:spPr/>
      <dgm:t>
        <a:bodyPr/>
        <a:lstStyle/>
        <a:p>
          <a:endParaRPr lang="en-US"/>
        </a:p>
      </dgm:t>
    </dgm:pt>
    <dgm:pt modelId="{0FFC078C-C6E8-4475-B418-0CF6D9D275A1}" type="sibTrans" cxnId="{B921984C-F55E-4D34-BD4F-45F7DD1B6FD0}">
      <dgm:prSet phldrT="2" phldr="0"/>
      <dgm:spPr/>
      <dgm:t>
        <a:bodyPr/>
        <a:lstStyle/>
        <a:p>
          <a:r>
            <a:rPr lang="en-US"/>
            <a:t>2</a:t>
          </a:r>
        </a:p>
      </dgm:t>
    </dgm:pt>
    <dgm:pt modelId="{9C86D518-E7CE-DE48-A3DE-2ACDB95AD589}" type="pres">
      <dgm:prSet presAssocID="{62D2E187-4ED8-41CD-B81A-24279DFB40EE}" presName="Name0" presStyleCnt="0">
        <dgm:presLayoutVars>
          <dgm:animLvl val="lvl"/>
          <dgm:resizeHandles val="exact"/>
        </dgm:presLayoutVars>
      </dgm:prSet>
      <dgm:spPr/>
    </dgm:pt>
    <dgm:pt modelId="{12FB61B8-F422-F247-BC76-EF79F1FC53AA}" type="pres">
      <dgm:prSet presAssocID="{4F863CEE-988E-4DB6-BC06-A1045D0E57BE}" presName="compositeNode" presStyleCnt="0">
        <dgm:presLayoutVars>
          <dgm:bulletEnabled val="1"/>
        </dgm:presLayoutVars>
      </dgm:prSet>
      <dgm:spPr/>
    </dgm:pt>
    <dgm:pt modelId="{CC99A0FD-B58C-054A-BE1B-AD77DE64845E}" type="pres">
      <dgm:prSet presAssocID="{4F863CEE-988E-4DB6-BC06-A1045D0E57BE}" presName="bgRect" presStyleLbl="bgAccFollowNode1" presStyleIdx="0" presStyleCnt="2"/>
      <dgm:spPr/>
    </dgm:pt>
    <dgm:pt modelId="{B6EBA40E-5D47-CA42-8482-144A38E558C8}" type="pres">
      <dgm:prSet presAssocID="{74FFA49E-BA06-47E9-BCE5-1DD2A8F45DD2}" presName="sibTransNodeCircle" presStyleLbl="alignNode1" presStyleIdx="0" presStyleCnt="4">
        <dgm:presLayoutVars>
          <dgm:chMax val="0"/>
          <dgm:bulletEnabled/>
        </dgm:presLayoutVars>
      </dgm:prSet>
      <dgm:spPr/>
    </dgm:pt>
    <dgm:pt modelId="{0074F88B-5FD3-6040-8EDD-6A11935A2660}" type="pres">
      <dgm:prSet presAssocID="{4F863CEE-988E-4DB6-BC06-A1045D0E57BE}" presName="bottomLine" presStyleLbl="alignNode1" presStyleIdx="1" presStyleCnt="4">
        <dgm:presLayoutVars/>
      </dgm:prSet>
      <dgm:spPr/>
    </dgm:pt>
    <dgm:pt modelId="{85BAC99C-44F9-DA4E-9D03-47D287C28B3F}" type="pres">
      <dgm:prSet presAssocID="{4F863CEE-988E-4DB6-BC06-A1045D0E57BE}" presName="nodeText" presStyleLbl="bgAccFollowNode1" presStyleIdx="0" presStyleCnt="2">
        <dgm:presLayoutVars>
          <dgm:bulletEnabled val="1"/>
        </dgm:presLayoutVars>
      </dgm:prSet>
      <dgm:spPr/>
    </dgm:pt>
    <dgm:pt modelId="{5A6F2D7B-DB3B-D840-A6BF-8C004FE923BF}" type="pres">
      <dgm:prSet presAssocID="{74FFA49E-BA06-47E9-BCE5-1DD2A8F45DD2}" presName="sibTrans" presStyleCnt="0"/>
      <dgm:spPr/>
    </dgm:pt>
    <dgm:pt modelId="{230AC0FF-C53D-0B4A-AE77-A8D363D78799}" type="pres">
      <dgm:prSet presAssocID="{899DA90D-E21F-4D0E-A002-BB37C5F18B01}" presName="compositeNode" presStyleCnt="0">
        <dgm:presLayoutVars>
          <dgm:bulletEnabled val="1"/>
        </dgm:presLayoutVars>
      </dgm:prSet>
      <dgm:spPr/>
    </dgm:pt>
    <dgm:pt modelId="{79074E65-9C59-E843-8B59-7AEB83C3E266}" type="pres">
      <dgm:prSet presAssocID="{899DA90D-E21F-4D0E-A002-BB37C5F18B01}" presName="bgRect" presStyleLbl="bgAccFollowNode1" presStyleIdx="1" presStyleCnt="2"/>
      <dgm:spPr/>
    </dgm:pt>
    <dgm:pt modelId="{91FAF1FE-CE05-D146-B6D8-FBC037967FCD}" type="pres">
      <dgm:prSet presAssocID="{0FFC078C-C6E8-4475-B418-0CF6D9D275A1}" presName="sibTransNodeCircle" presStyleLbl="alignNode1" presStyleIdx="2" presStyleCnt="4">
        <dgm:presLayoutVars>
          <dgm:chMax val="0"/>
          <dgm:bulletEnabled/>
        </dgm:presLayoutVars>
      </dgm:prSet>
      <dgm:spPr/>
    </dgm:pt>
    <dgm:pt modelId="{D160412E-A1E8-994C-BE55-F3E87A336044}" type="pres">
      <dgm:prSet presAssocID="{899DA90D-E21F-4D0E-A002-BB37C5F18B01}" presName="bottomLine" presStyleLbl="alignNode1" presStyleIdx="3" presStyleCnt="4">
        <dgm:presLayoutVars/>
      </dgm:prSet>
      <dgm:spPr/>
    </dgm:pt>
    <dgm:pt modelId="{E4B887A7-E401-4D40-AE22-78FC2C106A53}" type="pres">
      <dgm:prSet presAssocID="{899DA90D-E21F-4D0E-A002-BB37C5F18B01}" presName="nodeText" presStyleLbl="bgAccFollowNode1" presStyleIdx="1" presStyleCnt="2">
        <dgm:presLayoutVars>
          <dgm:bulletEnabled val="1"/>
        </dgm:presLayoutVars>
      </dgm:prSet>
      <dgm:spPr/>
    </dgm:pt>
  </dgm:ptLst>
  <dgm:cxnLst>
    <dgm:cxn modelId="{94A62610-C5ED-1C4A-ACBD-E2B5F77B8944}" type="presOf" srcId="{62D2E187-4ED8-41CD-B81A-24279DFB40EE}" destId="{9C86D518-E7CE-DE48-A3DE-2ACDB95AD589}" srcOrd="0" destOrd="0" presId="urn:microsoft.com/office/officeart/2016/7/layout/BasicLinearProcessNumbered"/>
    <dgm:cxn modelId="{743B3E1C-A04C-7742-89E1-5CC90D7B08F2}" type="presOf" srcId="{899DA90D-E21F-4D0E-A002-BB37C5F18B01}" destId="{E4B887A7-E401-4D40-AE22-78FC2C106A53}" srcOrd="1" destOrd="0" presId="urn:microsoft.com/office/officeart/2016/7/layout/BasicLinearProcessNumbered"/>
    <dgm:cxn modelId="{9D472E23-8271-FF4E-81A1-034469E8452D}" type="presOf" srcId="{4F863CEE-988E-4DB6-BC06-A1045D0E57BE}" destId="{85BAC99C-44F9-DA4E-9D03-47D287C28B3F}" srcOrd="1" destOrd="0" presId="urn:microsoft.com/office/officeart/2016/7/layout/BasicLinearProcessNumbered"/>
    <dgm:cxn modelId="{8AFC8C29-CF61-4BA3-9BE5-BFD636780603}" srcId="{62D2E187-4ED8-41CD-B81A-24279DFB40EE}" destId="{4F863CEE-988E-4DB6-BC06-A1045D0E57BE}" srcOrd="0" destOrd="0" parTransId="{2C6CCF3A-17E5-4EF6-A53A-381D68B2336D}" sibTransId="{74FFA49E-BA06-47E9-BCE5-1DD2A8F45DD2}"/>
    <dgm:cxn modelId="{001E1E2F-4914-844A-9F61-7823B8DBB337}" type="presOf" srcId="{4F863CEE-988E-4DB6-BC06-A1045D0E57BE}" destId="{CC99A0FD-B58C-054A-BE1B-AD77DE64845E}" srcOrd="0" destOrd="0" presId="urn:microsoft.com/office/officeart/2016/7/layout/BasicLinearProcessNumbered"/>
    <dgm:cxn modelId="{B921984C-F55E-4D34-BD4F-45F7DD1B6FD0}" srcId="{62D2E187-4ED8-41CD-B81A-24279DFB40EE}" destId="{899DA90D-E21F-4D0E-A002-BB37C5F18B01}" srcOrd="1" destOrd="0" parTransId="{B931E9F0-8C3D-416A-B162-634C9D971797}" sibTransId="{0FFC078C-C6E8-4475-B418-0CF6D9D275A1}"/>
    <dgm:cxn modelId="{ECFCB44C-69C0-E44C-984E-90E3BF5BBBE5}" type="presOf" srcId="{0FFC078C-C6E8-4475-B418-0CF6D9D275A1}" destId="{91FAF1FE-CE05-D146-B6D8-FBC037967FCD}" srcOrd="0" destOrd="0" presId="urn:microsoft.com/office/officeart/2016/7/layout/BasicLinearProcessNumbered"/>
    <dgm:cxn modelId="{45E5E3CF-5F4A-9A45-A3D5-AA52CF76788A}" type="presOf" srcId="{899DA90D-E21F-4D0E-A002-BB37C5F18B01}" destId="{79074E65-9C59-E843-8B59-7AEB83C3E266}" srcOrd="0" destOrd="0" presId="urn:microsoft.com/office/officeart/2016/7/layout/BasicLinearProcessNumbered"/>
    <dgm:cxn modelId="{4ACE5DE6-628A-A946-B875-16F178CCE269}" type="presOf" srcId="{74FFA49E-BA06-47E9-BCE5-1DD2A8F45DD2}" destId="{B6EBA40E-5D47-CA42-8482-144A38E558C8}" srcOrd="0" destOrd="0" presId="urn:microsoft.com/office/officeart/2016/7/layout/BasicLinearProcessNumbered"/>
    <dgm:cxn modelId="{149C5D9F-EF9E-F24E-9538-D5624F173465}" type="presParOf" srcId="{9C86D518-E7CE-DE48-A3DE-2ACDB95AD589}" destId="{12FB61B8-F422-F247-BC76-EF79F1FC53AA}" srcOrd="0" destOrd="0" presId="urn:microsoft.com/office/officeart/2016/7/layout/BasicLinearProcessNumbered"/>
    <dgm:cxn modelId="{9F22AAE3-834D-0B41-9983-93B4448014A8}" type="presParOf" srcId="{12FB61B8-F422-F247-BC76-EF79F1FC53AA}" destId="{CC99A0FD-B58C-054A-BE1B-AD77DE64845E}" srcOrd="0" destOrd="0" presId="urn:microsoft.com/office/officeart/2016/7/layout/BasicLinearProcessNumbered"/>
    <dgm:cxn modelId="{15F01FE2-F820-2746-A5C4-E22FD84D1A6B}" type="presParOf" srcId="{12FB61B8-F422-F247-BC76-EF79F1FC53AA}" destId="{B6EBA40E-5D47-CA42-8482-144A38E558C8}" srcOrd="1" destOrd="0" presId="urn:microsoft.com/office/officeart/2016/7/layout/BasicLinearProcessNumbered"/>
    <dgm:cxn modelId="{CBACB7BA-779D-0548-8B71-2E439BDB6B9F}" type="presParOf" srcId="{12FB61B8-F422-F247-BC76-EF79F1FC53AA}" destId="{0074F88B-5FD3-6040-8EDD-6A11935A2660}" srcOrd="2" destOrd="0" presId="urn:microsoft.com/office/officeart/2016/7/layout/BasicLinearProcessNumbered"/>
    <dgm:cxn modelId="{1EB57C9B-F1B8-5247-B770-A10C89600E67}" type="presParOf" srcId="{12FB61B8-F422-F247-BC76-EF79F1FC53AA}" destId="{85BAC99C-44F9-DA4E-9D03-47D287C28B3F}" srcOrd="3" destOrd="0" presId="urn:microsoft.com/office/officeart/2016/7/layout/BasicLinearProcessNumbered"/>
    <dgm:cxn modelId="{191BD9CD-8616-1D45-BD72-1F17D7DF9562}" type="presParOf" srcId="{9C86D518-E7CE-DE48-A3DE-2ACDB95AD589}" destId="{5A6F2D7B-DB3B-D840-A6BF-8C004FE923BF}" srcOrd="1" destOrd="0" presId="urn:microsoft.com/office/officeart/2016/7/layout/BasicLinearProcessNumbered"/>
    <dgm:cxn modelId="{6B172D25-E844-2E43-BD08-54F124F9A7CF}" type="presParOf" srcId="{9C86D518-E7CE-DE48-A3DE-2ACDB95AD589}" destId="{230AC0FF-C53D-0B4A-AE77-A8D363D78799}" srcOrd="2" destOrd="0" presId="urn:microsoft.com/office/officeart/2016/7/layout/BasicLinearProcessNumbered"/>
    <dgm:cxn modelId="{02185EC0-7543-B849-A6AF-4DBB354E07F1}" type="presParOf" srcId="{230AC0FF-C53D-0B4A-AE77-A8D363D78799}" destId="{79074E65-9C59-E843-8B59-7AEB83C3E266}" srcOrd="0" destOrd="0" presId="urn:microsoft.com/office/officeart/2016/7/layout/BasicLinearProcessNumbered"/>
    <dgm:cxn modelId="{766BC7B4-58E9-534A-BFCB-D07373FFE969}" type="presParOf" srcId="{230AC0FF-C53D-0B4A-AE77-A8D363D78799}" destId="{91FAF1FE-CE05-D146-B6D8-FBC037967FCD}" srcOrd="1" destOrd="0" presId="urn:microsoft.com/office/officeart/2016/7/layout/BasicLinearProcessNumbered"/>
    <dgm:cxn modelId="{E731FF42-0FD4-BF4C-A67D-E47C3179EF0D}" type="presParOf" srcId="{230AC0FF-C53D-0B4A-AE77-A8D363D78799}" destId="{D160412E-A1E8-994C-BE55-F3E87A336044}" srcOrd="2" destOrd="0" presId="urn:microsoft.com/office/officeart/2016/7/layout/BasicLinearProcessNumbered"/>
    <dgm:cxn modelId="{BD188847-90D1-F249-A87C-5802B087C94A}" type="presParOf" srcId="{230AC0FF-C53D-0B4A-AE77-A8D363D78799}" destId="{E4B887A7-E401-4D40-AE22-78FC2C106A5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31976-D19F-4468-960E-663D39C7E09F}">
      <dsp:nvSpPr>
        <dsp:cNvPr id="0" name=""/>
        <dsp:cNvSpPr/>
      </dsp:nvSpPr>
      <dsp:spPr>
        <a:xfrm>
          <a:off x="0" y="2231"/>
          <a:ext cx="6620255" cy="1130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CD15C-5542-4B55-AE02-D5A0D2DF3F9C}">
      <dsp:nvSpPr>
        <dsp:cNvPr id="0" name=""/>
        <dsp:cNvSpPr/>
      </dsp:nvSpPr>
      <dsp:spPr>
        <a:xfrm>
          <a:off x="342124" y="256704"/>
          <a:ext cx="622045" cy="622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31578-8AE2-488B-BEBA-A3A2929FD233}">
      <dsp:nvSpPr>
        <dsp:cNvPr id="0" name=""/>
        <dsp:cNvSpPr/>
      </dsp:nvSpPr>
      <dsp:spPr>
        <a:xfrm>
          <a:off x="1306295" y="2231"/>
          <a:ext cx="5313960" cy="1130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697" tIns="119697" rIns="119697" bIns="119697" numCol="1" spcCol="1270" anchor="ctr" anchorCtr="0">
          <a:noAutofit/>
        </a:bodyPr>
        <a:lstStyle/>
        <a:p>
          <a:pPr marL="0" lvl="0" indent="0" algn="l" defTabSz="622300">
            <a:lnSpc>
              <a:spcPct val="100000"/>
            </a:lnSpc>
            <a:spcBef>
              <a:spcPct val="0"/>
            </a:spcBef>
            <a:spcAft>
              <a:spcPct val="35000"/>
            </a:spcAft>
            <a:buNone/>
          </a:pPr>
          <a:r>
            <a:rPr lang="en-GB" sz="1400" b="1" kern="1200"/>
            <a:t>Comprehensive MRI Dataset</a:t>
          </a:r>
          <a:r>
            <a:rPr lang="en-GB" sz="1400" kern="1200"/>
            <a:t>:</a:t>
          </a:r>
          <a:br>
            <a:rPr lang="en-GB" sz="1400" kern="1200"/>
          </a:br>
          <a:r>
            <a:rPr lang="en-GB" sz="1400" kern="1200"/>
            <a:t>The Figshare Brain Tumor Dataset contains </a:t>
          </a:r>
          <a:r>
            <a:rPr lang="en-GB" sz="1400" b="1" kern="1200"/>
            <a:t>3064 T1-weighted contrast-enhanced MRI slices</a:t>
          </a:r>
          <a:r>
            <a:rPr lang="en-GB" sz="1400" kern="1200"/>
            <a:t> from </a:t>
          </a:r>
          <a:r>
            <a:rPr lang="en-GB" sz="1400" b="1" kern="1200"/>
            <a:t>233 patients</a:t>
          </a:r>
          <a:r>
            <a:rPr lang="en-GB" sz="1400" kern="1200"/>
            <a:t>, covering </a:t>
          </a:r>
          <a:r>
            <a:rPr lang="en-GB" sz="1400" b="1" kern="1200"/>
            <a:t>three major tumor types</a:t>
          </a:r>
          <a:r>
            <a:rPr lang="en-GB" sz="1400" kern="1200"/>
            <a:t>: meningioma, glioma, and pituitary tumor.</a:t>
          </a:r>
          <a:endParaRPr lang="en-US" sz="1400" kern="1200"/>
        </a:p>
      </dsp:txBody>
      <dsp:txXfrm>
        <a:off x="1306295" y="2231"/>
        <a:ext cx="5313960" cy="1130991"/>
      </dsp:txXfrm>
    </dsp:sp>
    <dsp:sp modelId="{91227FA9-E9DB-4815-AC94-71A31F66C34C}">
      <dsp:nvSpPr>
        <dsp:cNvPr id="0" name=""/>
        <dsp:cNvSpPr/>
      </dsp:nvSpPr>
      <dsp:spPr>
        <a:xfrm>
          <a:off x="0" y="1415970"/>
          <a:ext cx="6620255" cy="1130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264E4A-9C84-4012-8FC9-035146254571}">
      <dsp:nvSpPr>
        <dsp:cNvPr id="0" name=""/>
        <dsp:cNvSpPr/>
      </dsp:nvSpPr>
      <dsp:spPr>
        <a:xfrm>
          <a:off x="342124" y="1670443"/>
          <a:ext cx="622045" cy="622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02956-B64D-44D4-9387-543E223184B1}">
      <dsp:nvSpPr>
        <dsp:cNvPr id="0" name=""/>
        <dsp:cNvSpPr/>
      </dsp:nvSpPr>
      <dsp:spPr>
        <a:xfrm>
          <a:off x="1306295" y="1415970"/>
          <a:ext cx="5313960" cy="1130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697" tIns="119697" rIns="119697" bIns="119697" numCol="1" spcCol="1270" anchor="ctr" anchorCtr="0">
          <a:noAutofit/>
        </a:bodyPr>
        <a:lstStyle/>
        <a:p>
          <a:pPr marL="0" lvl="0" indent="0" algn="l" defTabSz="622300">
            <a:lnSpc>
              <a:spcPct val="100000"/>
            </a:lnSpc>
            <a:spcBef>
              <a:spcPct val="0"/>
            </a:spcBef>
            <a:spcAft>
              <a:spcPct val="35000"/>
            </a:spcAft>
            <a:buNone/>
          </a:pPr>
          <a:r>
            <a:rPr lang="en-GB" sz="1400" b="1" kern="1200"/>
            <a:t>Rich Annotation</a:t>
          </a:r>
          <a:r>
            <a:rPr lang="en-GB" sz="1400" kern="1200"/>
            <a:t>:</a:t>
          </a:r>
          <a:br>
            <a:rPr lang="en-GB" sz="1400" kern="1200"/>
          </a:br>
          <a:r>
            <a:rPr lang="en-GB" sz="1400" kern="1200"/>
            <a:t>Each image is annotated with </a:t>
          </a:r>
          <a:r>
            <a:rPr lang="en-GB" sz="1400" b="1" kern="1200"/>
            <a:t>tumor type</a:t>
          </a:r>
          <a:r>
            <a:rPr lang="en-GB" sz="1400" kern="1200"/>
            <a:t>, </a:t>
          </a:r>
          <a:r>
            <a:rPr lang="en-GB" sz="1400" b="1" kern="1200"/>
            <a:t>patient ID</a:t>
          </a:r>
          <a:r>
            <a:rPr lang="en-GB" sz="1400" kern="1200"/>
            <a:t>, </a:t>
          </a:r>
          <a:r>
            <a:rPr lang="en-GB" sz="1400" b="1" kern="1200"/>
            <a:t>tumor borders</a:t>
          </a:r>
          <a:r>
            <a:rPr lang="en-GB" sz="1400" kern="1200"/>
            <a:t>, and </a:t>
          </a:r>
          <a:r>
            <a:rPr lang="en-GB" sz="1400" b="1" kern="1200"/>
            <a:t>binary tumor masks</a:t>
          </a:r>
          <a:r>
            <a:rPr lang="en-GB" sz="1400" kern="1200"/>
            <a:t>, enabling both </a:t>
          </a:r>
          <a:r>
            <a:rPr lang="en-GB" sz="1400" b="1" kern="1200"/>
            <a:t>classification and segmentation</a:t>
          </a:r>
          <a:r>
            <a:rPr lang="en-GB" sz="1400" kern="1200"/>
            <a:t> tasks.</a:t>
          </a:r>
          <a:endParaRPr lang="en-US" sz="1400" kern="1200"/>
        </a:p>
      </dsp:txBody>
      <dsp:txXfrm>
        <a:off x="1306295" y="1415970"/>
        <a:ext cx="5313960" cy="1130991"/>
      </dsp:txXfrm>
    </dsp:sp>
    <dsp:sp modelId="{A6562188-9B48-402C-B182-58E73C2FC9EB}">
      <dsp:nvSpPr>
        <dsp:cNvPr id="0" name=""/>
        <dsp:cNvSpPr/>
      </dsp:nvSpPr>
      <dsp:spPr>
        <a:xfrm>
          <a:off x="0" y="2829709"/>
          <a:ext cx="6620255" cy="1130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83FEE-4E95-438C-A56A-2986878C837D}">
      <dsp:nvSpPr>
        <dsp:cNvPr id="0" name=""/>
        <dsp:cNvSpPr/>
      </dsp:nvSpPr>
      <dsp:spPr>
        <a:xfrm>
          <a:off x="342124" y="3084182"/>
          <a:ext cx="622045" cy="622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23AAE-7B4C-4A7C-A6B4-37068E4FC63E}">
      <dsp:nvSpPr>
        <dsp:cNvPr id="0" name=""/>
        <dsp:cNvSpPr/>
      </dsp:nvSpPr>
      <dsp:spPr>
        <a:xfrm>
          <a:off x="1306295" y="2829709"/>
          <a:ext cx="5313960" cy="1130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697" tIns="119697" rIns="119697" bIns="119697" numCol="1" spcCol="1270" anchor="ctr" anchorCtr="0">
          <a:noAutofit/>
        </a:bodyPr>
        <a:lstStyle/>
        <a:p>
          <a:pPr marL="0" lvl="0" indent="0" algn="l" defTabSz="622300">
            <a:lnSpc>
              <a:spcPct val="100000"/>
            </a:lnSpc>
            <a:spcBef>
              <a:spcPct val="0"/>
            </a:spcBef>
            <a:spcAft>
              <a:spcPct val="35000"/>
            </a:spcAft>
            <a:buNone/>
          </a:pPr>
          <a:r>
            <a:rPr lang="en-GB" sz="1400" b="1" kern="1200" dirty="0"/>
            <a:t>Structured in MATLAB Format</a:t>
          </a:r>
          <a:r>
            <a:rPr lang="en-GB" sz="1400" kern="1200" dirty="0"/>
            <a:t>:</a:t>
          </a:r>
          <a:br>
            <a:rPr lang="en-GB" sz="1400" kern="1200" dirty="0"/>
          </a:br>
          <a:r>
            <a:rPr lang="en-GB" sz="1400" kern="1200" dirty="0"/>
            <a:t>Data is stored in .mat files, with structured fields like label, image, </a:t>
          </a:r>
          <a:r>
            <a:rPr lang="en-GB" sz="1400" kern="1200" dirty="0" err="1"/>
            <a:t>tumorBorder</a:t>
          </a:r>
          <a:r>
            <a:rPr lang="en-GB" sz="1400" kern="1200" dirty="0"/>
            <a:t>, and </a:t>
          </a:r>
          <a:r>
            <a:rPr lang="en-GB" sz="1400" kern="1200" dirty="0" err="1"/>
            <a:t>tumorMask</a:t>
          </a:r>
          <a:r>
            <a:rPr lang="en-GB" sz="1400" kern="1200" dirty="0"/>
            <a:t>, making it easily accessible for processing and training.</a:t>
          </a:r>
          <a:endParaRPr lang="en-US" sz="1400" kern="1200" dirty="0"/>
        </a:p>
      </dsp:txBody>
      <dsp:txXfrm>
        <a:off x="1306295" y="2829709"/>
        <a:ext cx="5313960" cy="1130991"/>
      </dsp:txXfrm>
    </dsp:sp>
    <dsp:sp modelId="{F05711C9-8AB6-4908-8942-4D695205E801}">
      <dsp:nvSpPr>
        <dsp:cNvPr id="0" name=""/>
        <dsp:cNvSpPr/>
      </dsp:nvSpPr>
      <dsp:spPr>
        <a:xfrm>
          <a:off x="0" y="4243449"/>
          <a:ext cx="6620255" cy="1130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6B04A-41DF-4930-98EC-CA62BBBD01BF}">
      <dsp:nvSpPr>
        <dsp:cNvPr id="0" name=""/>
        <dsp:cNvSpPr/>
      </dsp:nvSpPr>
      <dsp:spPr>
        <a:xfrm>
          <a:off x="342124" y="4497922"/>
          <a:ext cx="622045" cy="622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11DC1-D983-4B4C-82DD-14D81F44121F}">
      <dsp:nvSpPr>
        <dsp:cNvPr id="0" name=""/>
        <dsp:cNvSpPr/>
      </dsp:nvSpPr>
      <dsp:spPr>
        <a:xfrm>
          <a:off x="1306295" y="4243449"/>
          <a:ext cx="5313960" cy="1130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697" tIns="119697" rIns="119697" bIns="119697" numCol="1" spcCol="1270" anchor="ctr" anchorCtr="0">
          <a:noAutofit/>
        </a:bodyPr>
        <a:lstStyle/>
        <a:p>
          <a:pPr marL="0" lvl="0" indent="0" algn="l" defTabSz="622300">
            <a:lnSpc>
              <a:spcPct val="100000"/>
            </a:lnSpc>
            <a:spcBef>
              <a:spcPct val="0"/>
            </a:spcBef>
            <a:spcAft>
              <a:spcPct val="35000"/>
            </a:spcAft>
            <a:buNone/>
          </a:pPr>
          <a:r>
            <a:rPr lang="en-GB" sz="1400" b="1" kern="1200"/>
            <a:t>Proven Benchmark</a:t>
          </a:r>
          <a:r>
            <a:rPr lang="en-GB" sz="1400" kern="1200"/>
            <a:t>:</a:t>
          </a:r>
          <a:br>
            <a:rPr lang="en-GB" sz="1400" kern="1200"/>
          </a:br>
          <a:r>
            <a:rPr lang="en-GB" sz="1400" kern="1200"/>
            <a:t>Used in peer-reviewed studies and public GitHub codebases, validating its </a:t>
          </a:r>
          <a:r>
            <a:rPr lang="en-GB" sz="1400" b="1" kern="1200"/>
            <a:t>credibility and relevance</a:t>
          </a:r>
          <a:r>
            <a:rPr lang="en-GB" sz="1400" kern="1200"/>
            <a:t> for medical image analysis research.</a:t>
          </a:r>
          <a:endParaRPr lang="en-US" sz="1400" kern="1200"/>
        </a:p>
      </dsp:txBody>
      <dsp:txXfrm>
        <a:off x="1306295" y="4243449"/>
        <a:ext cx="5313960" cy="1130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BFD8B-D073-4C9B-AB23-03AB777ADEE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56A0D-8084-4C20-9BB8-195FF3FB51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11313-CE76-404F-94F0-0B714585C2B9}">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55650">
            <a:lnSpc>
              <a:spcPct val="100000"/>
            </a:lnSpc>
            <a:spcBef>
              <a:spcPct val="0"/>
            </a:spcBef>
            <a:spcAft>
              <a:spcPct val="35000"/>
            </a:spcAft>
            <a:buNone/>
          </a:pPr>
          <a:r>
            <a:rPr lang="en-US" sz="1700" kern="1200"/>
            <a:t>Train accuracy – 0.9759</a:t>
          </a:r>
        </a:p>
      </dsp:txBody>
      <dsp:txXfrm>
        <a:off x="836323" y="3399"/>
        <a:ext cx="9679276" cy="724089"/>
      </dsp:txXfrm>
    </dsp:sp>
    <dsp:sp modelId="{8A4A4EEF-1B69-4175-A570-F23EBFFCD845}">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E6FF7-9348-4DB3-9950-DA2210E3BFA6}">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8DFAE-7358-4E2E-A60D-15452BCDFC3B}">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55650">
            <a:lnSpc>
              <a:spcPct val="100000"/>
            </a:lnSpc>
            <a:spcBef>
              <a:spcPct val="0"/>
            </a:spcBef>
            <a:spcAft>
              <a:spcPct val="35000"/>
            </a:spcAft>
            <a:buNone/>
          </a:pPr>
          <a:r>
            <a:rPr lang="en-US" sz="1700" kern="1200"/>
            <a:t>Validation accuracy -0.9364 </a:t>
          </a:r>
        </a:p>
      </dsp:txBody>
      <dsp:txXfrm>
        <a:off x="836323" y="908511"/>
        <a:ext cx="9679276" cy="724089"/>
      </dsp:txXfrm>
    </dsp:sp>
    <dsp:sp modelId="{A21F0E30-441A-436C-80B7-57D6B498C491}">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AD244-3821-44CA-9F7B-5D5F996905C0}">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C78169-5A12-4B34-B07E-B5D357C8209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55650">
            <a:lnSpc>
              <a:spcPct val="100000"/>
            </a:lnSpc>
            <a:spcBef>
              <a:spcPct val="0"/>
            </a:spcBef>
            <a:spcAft>
              <a:spcPct val="35000"/>
            </a:spcAft>
            <a:buNone/>
          </a:pPr>
          <a:r>
            <a:rPr lang="en-US" sz="1700" kern="1200"/>
            <a:t>The student model sucessfully mimics the teahcer infact producing better results. </a:t>
          </a:r>
        </a:p>
      </dsp:txBody>
      <dsp:txXfrm>
        <a:off x="836323" y="1813624"/>
        <a:ext cx="9679276" cy="724089"/>
      </dsp:txXfrm>
    </dsp:sp>
    <dsp:sp modelId="{D9E15A41-9BFB-4E46-862E-8D266013A20B}">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BAA8E-DCA4-4DAA-8F93-2CF7CAF86B16}">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382C5-1394-4329-9807-3F6D3B348219}">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55650">
            <a:lnSpc>
              <a:spcPct val="100000"/>
            </a:lnSpc>
            <a:spcBef>
              <a:spcPct val="0"/>
            </a:spcBef>
            <a:spcAft>
              <a:spcPct val="35000"/>
            </a:spcAft>
            <a:buNone/>
          </a:pPr>
          <a:r>
            <a:rPr lang="en-US" sz="1700" kern="1200"/>
            <a:t>It was able to do that because  </a:t>
          </a:r>
          <a:r>
            <a:rPr lang="en-GB" sz="1700" b="0" i="0" kern="1200"/>
            <a:t>The soft targets from the teacher guide the student to learn both texture-based and context-aware representations, smoothing decision boundaries and reducing overfitting.</a:t>
          </a:r>
          <a:endParaRPr lang="en-US" sz="1700" kern="1200"/>
        </a:p>
      </dsp:txBody>
      <dsp:txXfrm>
        <a:off x="836323" y="2718736"/>
        <a:ext cx="9679276" cy="724089"/>
      </dsp:txXfrm>
    </dsp:sp>
    <dsp:sp modelId="{587A2C42-C7AC-4E20-B6D4-9E3BE41E4038}">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0F90A-0DA6-47FA-A029-758AA1E51FDB}">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66B1F-A1E7-4FBB-B224-6CB753ECF664}">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55650">
            <a:lnSpc>
              <a:spcPct val="100000"/>
            </a:lnSpc>
            <a:spcBef>
              <a:spcPct val="0"/>
            </a:spcBef>
            <a:spcAft>
              <a:spcPct val="35000"/>
            </a:spcAft>
            <a:buNone/>
          </a:pPr>
          <a:r>
            <a:rPr lang="en-GB" sz="1700" b="0" i="0" kern="1200"/>
            <a:t>Code-wise, freezing the pre-trained teacher, concatenating logits, and applying KL-divergence with temperature scaling allowed efficient transfer of both local and global knowledge.</a:t>
          </a:r>
          <a:endParaRPr lang="en-US" sz="1700" kern="1200"/>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9A9D6-D241-43EA-8766-4C31D6D8D5D9}">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860D5-2CBE-41FA-AB8A-F8508C15840F}">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We trained student model with knowledge distillation using 2VGG19’s</a:t>
          </a:r>
        </a:p>
      </dsp:txBody>
      <dsp:txXfrm>
        <a:off x="765914" y="2943510"/>
        <a:ext cx="4320000" cy="720000"/>
      </dsp:txXfrm>
    </dsp:sp>
    <dsp:sp modelId="{213AC087-EA66-4FCD-9471-FC088011CD49}">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6725F0-1D8F-40AE-93EA-A4A30424229A}">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We trained the Student model with knowledge distillation using 2VIT’s </a:t>
          </a:r>
        </a:p>
      </dsp:txBody>
      <dsp:txXfrm>
        <a:off x="5841914" y="2943510"/>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BAC3F-1D07-3447-8631-67B691412C9C}">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Teacher model </a:t>
          </a:r>
        </a:p>
      </dsp:txBody>
      <dsp:txXfrm>
        <a:off x="0" y="39687"/>
        <a:ext cx="3286125" cy="1971675"/>
      </dsp:txXfrm>
    </dsp:sp>
    <dsp:sp modelId="{75786EA6-459E-FE4C-BC20-B62E1EC41181}">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Training accuracy : 0.7793</a:t>
          </a:r>
        </a:p>
      </dsp:txBody>
      <dsp:txXfrm>
        <a:off x="3614737" y="39687"/>
        <a:ext cx="3286125" cy="1971675"/>
      </dsp:txXfrm>
    </dsp:sp>
    <dsp:sp modelId="{511C40A4-D111-314B-BF77-BD3294BEC552}">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Validation accuracy : 0.8140</a:t>
          </a:r>
        </a:p>
      </dsp:txBody>
      <dsp:txXfrm>
        <a:off x="7229475" y="39687"/>
        <a:ext cx="3286125" cy="1971675"/>
      </dsp:txXfrm>
    </dsp:sp>
    <dsp:sp modelId="{6C2E8040-E43C-744E-A8B6-7D16B8573656}">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Student model </a:t>
          </a:r>
        </a:p>
      </dsp:txBody>
      <dsp:txXfrm>
        <a:off x="0" y="2339975"/>
        <a:ext cx="3286125" cy="1971675"/>
      </dsp:txXfrm>
    </dsp:sp>
    <dsp:sp modelId="{28957A22-F695-F14C-A2C9-039577505372}">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Training accuracy – 0.9665</a:t>
          </a:r>
        </a:p>
      </dsp:txBody>
      <dsp:txXfrm>
        <a:off x="3614737" y="2339975"/>
        <a:ext cx="3286125" cy="1971675"/>
      </dsp:txXfrm>
    </dsp:sp>
    <dsp:sp modelId="{487F56E7-1D51-7F4E-A901-CEAF3C6F8A2D}">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Validation acccuracy -0.9217</a:t>
          </a:r>
        </a:p>
      </dsp:txBody>
      <dsp:txXfrm>
        <a:off x="7229475" y="2339975"/>
        <a:ext cx="3286125" cy="1971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39C6B-8648-5546-833A-0EC89F53575A}">
      <dsp:nvSpPr>
        <dsp:cNvPr id="0" name=""/>
        <dsp:cNvSpPr/>
      </dsp:nvSpPr>
      <dsp:spPr>
        <a:xfrm>
          <a:off x="671988" y="580"/>
          <a:ext cx="2742307" cy="16453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Teacher model </a:t>
          </a:r>
        </a:p>
      </dsp:txBody>
      <dsp:txXfrm>
        <a:off x="671988" y="580"/>
        <a:ext cx="2742307" cy="1645384"/>
      </dsp:txXfrm>
    </dsp:sp>
    <dsp:sp modelId="{BABA4049-99B2-754B-AA99-B57BF17AC061}">
      <dsp:nvSpPr>
        <dsp:cNvPr id="0" name=""/>
        <dsp:cNvSpPr/>
      </dsp:nvSpPr>
      <dsp:spPr>
        <a:xfrm>
          <a:off x="3688526" y="580"/>
          <a:ext cx="2742307" cy="1645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Training accuracy – 0.7997</a:t>
          </a:r>
        </a:p>
      </dsp:txBody>
      <dsp:txXfrm>
        <a:off x="3688526" y="580"/>
        <a:ext cx="2742307" cy="1645384"/>
      </dsp:txXfrm>
    </dsp:sp>
    <dsp:sp modelId="{1AC0313E-7C97-1F4B-8334-FFB78ED778F5}">
      <dsp:nvSpPr>
        <dsp:cNvPr id="0" name=""/>
        <dsp:cNvSpPr/>
      </dsp:nvSpPr>
      <dsp:spPr>
        <a:xfrm>
          <a:off x="6705064" y="580"/>
          <a:ext cx="2742307" cy="16453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Validation accuracy – 0.7765</a:t>
          </a:r>
        </a:p>
      </dsp:txBody>
      <dsp:txXfrm>
        <a:off x="6705064" y="580"/>
        <a:ext cx="2742307" cy="1645384"/>
      </dsp:txXfrm>
    </dsp:sp>
    <dsp:sp modelId="{4B6C5B4A-AA51-8144-A445-47CE236B508B}">
      <dsp:nvSpPr>
        <dsp:cNvPr id="0" name=""/>
        <dsp:cNvSpPr/>
      </dsp:nvSpPr>
      <dsp:spPr>
        <a:xfrm>
          <a:off x="671988" y="1920195"/>
          <a:ext cx="2742307" cy="16453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Student model </a:t>
          </a:r>
        </a:p>
      </dsp:txBody>
      <dsp:txXfrm>
        <a:off x="671988" y="1920195"/>
        <a:ext cx="2742307" cy="1645384"/>
      </dsp:txXfrm>
    </dsp:sp>
    <dsp:sp modelId="{0F0FAA4F-3464-B044-9208-10B205904A22}">
      <dsp:nvSpPr>
        <dsp:cNvPr id="0" name=""/>
        <dsp:cNvSpPr/>
      </dsp:nvSpPr>
      <dsp:spPr>
        <a:xfrm>
          <a:off x="3688526" y="1920195"/>
          <a:ext cx="2742307" cy="164538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Training accuracy – 0.9486</a:t>
          </a:r>
        </a:p>
      </dsp:txBody>
      <dsp:txXfrm>
        <a:off x="3688526" y="1920195"/>
        <a:ext cx="2742307" cy="1645384"/>
      </dsp:txXfrm>
    </dsp:sp>
    <dsp:sp modelId="{991D270F-3F59-9644-8B0F-7615455545F3}">
      <dsp:nvSpPr>
        <dsp:cNvPr id="0" name=""/>
        <dsp:cNvSpPr/>
      </dsp:nvSpPr>
      <dsp:spPr>
        <a:xfrm>
          <a:off x="6705064" y="1920195"/>
          <a:ext cx="2742307" cy="16453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Validation accuracy – 0.9125</a:t>
          </a:r>
        </a:p>
      </dsp:txBody>
      <dsp:txXfrm>
        <a:off x="6705064" y="1920195"/>
        <a:ext cx="2742307" cy="1645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DFD6C-0AB7-F647-AA01-1583B235383C}">
      <dsp:nvSpPr>
        <dsp:cNvPr id="0" name=""/>
        <dsp:cNvSpPr/>
      </dsp:nvSpPr>
      <dsp:spPr>
        <a:xfrm>
          <a:off x="0" y="383500"/>
          <a:ext cx="3990968" cy="1726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GB" sz="1800" b="0" i="0" kern="1200"/>
            <a:t>While Knowledge Distillation still improved the student relative to the teacher alone, the homogeneous nature of the dual CNN branches led to redundant feature representations</a:t>
          </a:r>
          <a:endParaRPr lang="en-US" sz="1800" kern="1200"/>
        </a:p>
      </dsp:txBody>
      <dsp:txXfrm>
        <a:off x="84301" y="467801"/>
        <a:ext cx="3822366" cy="1558318"/>
      </dsp:txXfrm>
    </dsp:sp>
    <dsp:sp modelId="{A2697E7F-1094-A04E-850E-BC747CB719D2}">
      <dsp:nvSpPr>
        <dsp:cNvPr id="0" name=""/>
        <dsp:cNvSpPr/>
      </dsp:nvSpPr>
      <dsp:spPr>
        <a:xfrm>
          <a:off x="0" y="2162260"/>
          <a:ext cx="3990968" cy="1726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GB" sz="1800" b="0" i="0" kern="1200"/>
            <a:t>Without global context cues, the distilled student learned strong texture features but lacked broader spatial understanding, resulting in modest gains compared to the hybrid KD.</a:t>
          </a:r>
          <a:endParaRPr lang="en-US" sz="1800" kern="1200"/>
        </a:p>
      </dsp:txBody>
      <dsp:txXfrm>
        <a:off x="84301" y="2246561"/>
        <a:ext cx="3822366" cy="15583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BAA6A-49F9-AE42-B124-94E4BBE90514}">
      <dsp:nvSpPr>
        <dsp:cNvPr id="0" name=""/>
        <dsp:cNvSpPr/>
      </dsp:nvSpPr>
      <dsp:spPr>
        <a:xfrm>
          <a:off x="0" y="468369"/>
          <a:ext cx="10515600" cy="1631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Training accuracy – 0.8124</a:t>
          </a:r>
        </a:p>
        <a:p>
          <a:pPr marL="285750" lvl="1" indent="-285750" algn="l" defTabSz="1244600">
            <a:lnSpc>
              <a:spcPct val="90000"/>
            </a:lnSpc>
            <a:spcBef>
              <a:spcPct val="0"/>
            </a:spcBef>
            <a:spcAft>
              <a:spcPct val="15000"/>
            </a:spcAft>
            <a:buChar char="•"/>
          </a:pPr>
          <a:r>
            <a:rPr lang="en-US" sz="2800" kern="1200"/>
            <a:t>Validation accuracy – 0.8238</a:t>
          </a:r>
        </a:p>
      </dsp:txBody>
      <dsp:txXfrm>
        <a:off x="0" y="468369"/>
        <a:ext cx="10515600" cy="1631700"/>
      </dsp:txXfrm>
    </dsp:sp>
    <dsp:sp modelId="{ABE8FB2F-4BE6-1549-9CE9-F24CDCFC89AA}">
      <dsp:nvSpPr>
        <dsp:cNvPr id="0" name=""/>
        <dsp:cNvSpPr/>
      </dsp:nvSpPr>
      <dsp:spPr>
        <a:xfrm>
          <a:off x="525780" y="55089"/>
          <a:ext cx="7360920" cy="82655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n-US" sz="2800" kern="1200"/>
            <a:t>Teacher </a:t>
          </a:r>
        </a:p>
      </dsp:txBody>
      <dsp:txXfrm>
        <a:off x="566129" y="95438"/>
        <a:ext cx="7280222" cy="745861"/>
      </dsp:txXfrm>
    </dsp:sp>
    <dsp:sp modelId="{D7BD7D40-59AE-BD4E-89E6-08CCEA1609F3}">
      <dsp:nvSpPr>
        <dsp:cNvPr id="0" name=""/>
        <dsp:cNvSpPr/>
      </dsp:nvSpPr>
      <dsp:spPr>
        <a:xfrm>
          <a:off x="0" y="2664549"/>
          <a:ext cx="10515600" cy="16317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Training accuracy – 0.9612</a:t>
          </a:r>
        </a:p>
        <a:p>
          <a:pPr marL="285750" lvl="1" indent="-285750" algn="l" defTabSz="1244600">
            <a:lnSpc>
              <a:spcPct val="90000"/>
            </a:lnSpc>
            <a:spcBef>
              <a:spcPct val="0"/>
            </a:spcBef>
            <a:spcAft>
              <a:spcPct val="15000"/>
            </a:spcAft>
            <a:buChar char="•"/>
          </a:pPr>
          <a:r>
            <a:rPr lang="en-US" sz="2800" kern="1200"/>
            <a:t>Validation accuracy -0.9266 </a:t>
          </a:r>
        </a:p>
      </dsp:txBody>
      <dsp:txXfrm>
        <a:off x="0" y="2664549"/>
        <a:ext cx="10515600" cy="1631700"/>
      </dsp:txXfrm>
    </dsp:sp>
    <dsp:sp modelId="{7B8A1D9B-D43D-834A-A9F4-49919A1A306F}">
      <dsp:nvSpPr>
        <dsp:cNvPr id="0" name=""/>
        <dsp:cNvSpPr/>
      </dsp:nvSpPr>
      <dsp:spPr>
        <a:xfrm>
          <a:off x="525780" y="2251269"/>
          <a:ext cx="7360920" cy="82655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n-US" sz="2800" kern="1200"/>
            <a:t>Student </a:t>
          </a:r>
        </a:p>
      </dsp:txBody>
      <dsp:txXfrm>
        <a:off x="566129" y="2291618"/>
        <a:ext cx="7280222" cy="7458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8FF5F-53E2-8247-8030-24A8DB36E44C}">
      <dsp:nvSpPr>
        <dsp:cNvPr id="0" name=""/>
        <dsp:cNvSpPr/>
      </dsp:nvSpPr>
      <dsp:spPr>
        <a:xfrm>
          <a:off x="0" y="0"/>
          <a:ext cx="671474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177C3AE-28BC-8146-ACF4-02B811AC80E2}">
      <dsp:nvSpPr>
        <dsp:cNvPr id="0" name=""/>
        <dsp:cNvSpPr/>
      </dsp:nvSpPr>
      <dsp:spPr>
        <a:xfrm>
          <a:off x="0" y="0"/>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i="0" kern="1200"/>
            <a:t>High‑level semantic features</a:t>
          </a:r>
          <a:endParaRPr lang="en-US" sz="2100" kern="1200"/>
        </a:p>
      </dsp:txBody>
      <dsp:txXfrm>
        <a:off x="0" y="0"/>
        <a:ext cx="6714744" cy="1075866"/>
      </dsp:txXfrm>
    </dsp:sp>
    <dsp:sp modelId="{4EB33612-4002-A544-AB31-2E574F97CA95}">
      <dsp:nvSpPr>
        <dsp:cNvPr id="0" name=""/>
        <dsp:cNvSpPr/>
      </dsp:nvSpPr>
      <dsp:spPr>
        <a:xfrm>
          <a:off x="0" y="1075866"/>
          <a:ext cx="671474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9B48A22-7F8C-194E-81EC-825B832FCF18}">
      <dsp:nvSpPr>
        <dsp:cNvPr id="0" name=""/>
        <dsp:cNvSpPr/>
      </dsp:nvSpPr>
      <dsp:spPr>
        <a:xfrm>
          <a:off x="0" y="1075866"/>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t>The </a:t>
          </a:r>
          <a:r>
            <a:rPr lang="en-GB" sz="2100" b="1" i="0" kern="1200"/>
            <a:t>very last conv output</a:t>
          </a:r>
          <a:r>
            <a:rPr lang="en-GB" sz="2100" b="0" i="0" kern="1200"/>
            <a:t> (</a:t>
          </a:r>
          <a:r>
            <a:rPr lang="en-GB" sz="2100" kern="1200"/>
            <a:t>vgg.features[-1]</a:t>
          </a:r>
          <a:r>
            <a:rPr lang="en-GB" sz="2100" b="0" i="0" kern="1200"/>
            <a:t>) holds the richest spatial patterns—complex tumor shapes, boundaries, etc.—just before the classifier flattens them</a:t>
          </a:r>
          <a:endParaRPr lang="en-US" sz="2100" kern="1200"/>
        </a:p>
      </dsp:txBody>
      <dsp:txXfrm>
        <a:off x="0" y="1075866"/>
        <a:ext cx="6714744" cy="1075866"/>
      </dsp:txXfrm>
    </dsp:sp>
    <dsp:sp modelId="{DF89B69E-15CC-A345-B8D6-8BD74A585EEE}">
      <dsp:nvSpPr>
        <dsp:cNvPr id="0" name=""/>
        <dsp:cNvSpPr/>
      </dsp:nvSpPr>
      <dsp:spPr>
        <a:xfrm>
          <a:off x="0" y="2151732"/>
          <a:ext cx="671474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F412A06-EAB2-5842-9904-D6666E65080D}">
      <dsp:nvSpPr>
        <dsp:cNvPr id="0" name=""/>
        <dsp:cNvSpPr/>
      </dsp:nvSpPr>
      <dsp:spPr>
        <a:xfrm>
          <a:off x="0" y="2151732"/>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i="0" kern="1200"/>
            <a:t>Maximizing transfer</a:t>
          </a:r>
          <a:endParaRPr lang="en-US" sz="2100" kern="1200"/>
        </a:p>
      </dsp:txBody>
      <dsp:txXfrm>
        <a:off x="0" y="2151732"/>
        <a:ext cx="6714744" cy="1075866"/>
      </dsp:txXfrm>
    </dsp:sp>
    <dsp:sp modelId="{853E0318-C1A1-E445-870B-32C2D3346CAC}">
      <dsp:nvSpPr>
        <dsp:cNvPr id="0" name=""/>
        <dsp:cNvSpPr/>
      </dsp:nvSpPr>
      <dsp:spPr>
        <a:xfrm>
          <a:off x="0" y="3227598"/>
          <a:ext cx="671474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D332BC-B12F-6142-B3CD-0F4CBA0CB2F0}">
      <dsp:nvSpPr>
        <dsp:cNvPr id="0" name=""/>
        <dsp:cNvSpPr/>
      </dsp:nvSpPr>
      <dsp:spPr>
        <a:xfrm>
          <a:off x="0" y="3227598"/>
          <a:ext cx="6714744" cy="107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0" i="0" kern="1200"/>
            <a:t>Aligning our student to these late‑stage maps encourages it to learn the same high‑level “vision” cues the teacher uses</a:t>
          </a:r>
          <a:endParaRPr lang="en-US" sz="2100" kern="1200"/>
        </a:p>
      </dsp:txBody>
      <dsp:txXfrm>
        <a:off x="0" y="3227598"/>
        <a:ext cx="6714744" cy="1075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9A0FD-B58C-054A-BE1B-AD77DE64845E}">
      <dsp:nvSpPr>
        <dsp:cNvPr id="0" name=""/>
        <dsp:cNvSpPr/>
      </dsp:nvSpPr>
      <dsp:spPr>
        <a:xfrm>
          <a:off x="1283" y="0"/>
          <a:ext cx="5006206" cy="435133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90303" tIns="330200" rIns="390303" bIns="330200" numCol="1" spcCol="1270" anchor="t" anchorCtr="0">
          <a:noAutofit/>
        </a:bodyPr>
        <a:lstStyle/>
        <a:p>
          <a:pPr marL="0" lvl="0" indent="0" algn="l" defTabSz="844550">
            <a:lnSpc>
              <a:spcPct val="90000"/>
            </a:lnSpc>
            <a:spcBef>
              <a:spcPct val="0"/>
            </a:spcBef>
            <a:spcAft>
              <a:spcPct val="35000"/>
            </a:spcAft>
            <a:buNone/>
          </a:pPr>
          <a:r>
            <a:rPr lang="en-GB" sz="1900" b="0" i="0" kern="1200"/>
            <a:t>The student model is defined as a simpler U-Net in the </a:t>
          </a:r>
          <a:r>
            <a:rPr lang="en-GB" sz="1900" kern="1200"/>
            <a:t>StudentUNet</a:t>
          </a:r>
          <a:r>
            <a:rPr lang="en-GB" sz="1900" b="0" i="0" kern="1200"/>
            <a:t> class. It is designed to have fewer parameters and lower computational cost compared to the teacher.</a:t>
          </a:r>
          <a:endParaRPr lang="en-US" sz="1900" kern="1200"/>
        </a:p>
      </dsp:txBody>
      <dsp:txXfrm>
        <a:off x="1283" y="1653508"/>
        <a:ext cx="5006206" cy="2610802"/>
      </dsp:txXfrm>
    </dsp:sp>
    <dsp:sp modelId="{B6EBA40E-5D47-CA42-8482-144A38E558C8}">
      <dsp:nvSpPr>
        <dsp:cNvPr id="0" name=""/>
        <dsp:cNvSpPr/>
      </dsp:nvSpPr>
      <dsp:spPr>
        <a:xfrm>
          <a:off x="1851685" y="435133"/>
          <a:ext cx="1305401" cy="130540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0074F88B-5FD3-6040-8EDD-6A11935A2660}">
      <dsp:nvSpPr>
        <dsp:cNvPr id="0" name=""/>
        <dsp:cNvSpPr/>
      </dsp:nvSpPr>
      <dsp:spPr>
        <a:xfrm>
          <a:off x="1283" y="4351266"/>
          <a:ext cx="5006206"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074E65-9C59-E843-8B59-7AEB83C3E266}">
      <dsp:nvSpPr>
        <dsp:cNvPr id="0" name=""/>
        <dsp:cNvSpPr/>
      </dsp:nvSpPr>
      <dsp:spPr>
        <a:xfrm>
          <a:off x="5508110" y="0"/>
          <a:ext cx="5006206" cy="435133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90303" tIns="330200" rIns="390303" bIns="330200" numCol="1" spcCol="1270" anchor="t" anchorCtr="0">
          <a:noAutofit/>
        </a:bodyPr>
        <a:lstStyle/>
        <a:p>
          <a:pPr marL="0" lvl="0" indent="0" algn="l" defTabSz="844550">
            <a:lnSpc>
              <a:spcPct val="90000"/>
            </a:lnSpc>
            <a:spcBef>
              <a:spcPct val="0"/>
            </a:spcBef>
            <a:spcAft>
              <a:spcPct val="35000"/>
            </a:spcAft>
            <a:buNone/>
          </a:pPr>
          <a:r>
            <a:rPr lang="en-GB" sz="1900" b="0" i="0" kern="1200"/>
            <a:t>Similar to the teacher, the encoder is composed of sequential DoubleConv blocks and pooling layers. However, the channel dimensions are reduced (starting with 32 channels, then 64, 128, and 256) compared to the teacher’s larger channel dimensions.</a:t>
          </a:r>
          <a:endParaRPr lang="en-US" sz="1900" kern="1200"/>
        </a:p>
      </dsp:txBody>
      <dsp:txXfrm>
        <a:off x="5508110" y="1653508"/>
        <a:ext cx="5006206" cy="2610802"/>
      </dsp:txXfrm>
    </dsp:sp>
    <dsp:sp modelId="{91FAF1FE-CE05-D146-B6D8-FBC037967FCD}">
      <dsp:nvSpPr>
        <dsp:cNvPr id="0" name=""/>
        <dsp:cNvSpPr/>
      </dsp:nvSpPr>
      <dsp:spPr>
        <a:xfrm>
          <a:off x="7358512" y="435133"/>
          <a:ext cx="1305401" cy="130540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D160412E-A1E8-994C-BE55-F3E87A336044}">
      <dsp:nvSpPr>
        <dsp:cNvPr id="0" name=""/>
        <dsp:cNvSpPr/>
      </dsp:nvSpPr>
      <dsp:spPr>
        <a:xfrm>
          <a:off x="5508110" y="4351266"/>
          <a:ext cx="5006206"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1E697-F59B-3A48-98AE-0FCA57872573}" type="datetimeFigureOut">
              <a:rPr lang="en-BD" smtClean="0"/>
              <a:t>5/4/25</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3415C-91DB-BB44-84B4-F268B490D767}" type="slidenum">
              <a:rPr lang="en-BD" smtClean="0"/>
              <a:t>‹#›</a:t>
            </a:fld>
            <a:endParaRPr lang="en-BD"/>
          </a:p>
        </p:txBody>
      </p:sp>
    </p:spTree>
    <p:extLst>
      <p:ext uri="{BB962C8B-B14F-4D97-AF65-F5344CB8AC3E}">
        <p14:creationId xmlns:p14="http://schemas.microsoft.com/office/powerpoint/2010/main" val="140799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1</a:t>
            </a:fld>
            <a:endParaRPr lang="en-BD"/>
          </a:p>
        </p:txBody>
      </p:sp>
    </p:spTree>
    <p:extLst>
      <p:ext uri="{BB962C8B-B14F-4D97-AF65-F5344CB8AC3E}">
        <p14:creationId xmlns:p14="http://schemas.microsoft.com/office/powerpoint/2010/main" val="1274775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24</a:t>
            </a:fld>
            <a:endParaRPr lang="en-BD"/>
          </a:p>
        </p:txBody>
      </p:sp>
    </p:spTree>
    <p:extLst>
      <p:ext uri="{BB962C8B-B14F-4D97-AF65-F5344CB8AC3E}">
        <p14:creationId xmlns:p14="http://schemas.microsoft.com/office/powerpoint/2010/main" val="4043960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25</a:t>
            </a:fld>
            <a:endParaRPr lang="en-BD"/>
          </a:p>
        </p:txBody>
      </p:sp>
    </p:spTree>
    <p:extLst>
      <p:ext uri="{BB962C8B-B14F-4D97-AF65-F5344CB8AC3E}">
        <p14:creationId xmlns:p14="http://schemas.microsoft.com/office/powerpoint/2010/main" val="403607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26</a:t>
            </a:fld>
            <a:endParaRPr lang="en-BD"/>
          </a:p>
        </p:txBody>
      </p:sp>
    </p:spTree>
    <p:extLst>
      <p:ext uri="{BB962C8B-B14F-4D97-AF65-F5344CB8AC3E}">
        <p14:creationId xmlns:p14="http://schemas.microsoft.com/office/powerpoint/2010/main" val="255020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29</a:t>
            </a:fld>
            <a:endParaRPr lang="en-BD"/>
          </a:p>
        </p:txBody>
      </p:sp>
    </p:spTree>
    <p:extLst>
      <p:ext uri="{BB962C8B-B14F-4D97-AF65-F5344CB8AC3E}">
        <p14:creationId xmlns:p14="http://schemas.microsoft.com/office/powerpoint/2010/main" val="319250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3</a:t>
            </a:fld>
            <a:endParaRPr lang="en-BD"/>
          </a:p>
        </p:txBody>
      </p:sp>
    </p:spTree>
    <p:extLst>
      <p:ext uri="{BB962C8B-B14F-4D97-AF65-F5344CB8AC3E}">
        <p14:creationId xmlns:p14="http://schemas.microsoft.com/office/powerpoint/2010/main" val="1115472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6</a:t>
            </a:fld>
            <a:endParaRPr lang="en-BD"/>
          </a:p>
        </p:txBody>
      </p:sp>
    </p:spTree>
    <p:extLst>
      <p:ext uri="{BB962C8B-B14F-4D97-AF65-F5344CB8AC3E}">
        <p14:creationId xmlns:p14="http://schemas.microsoft.com/office/powerpoint/2010/main" val="422231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7</a:t>
            </a:fld>
            <a:endParaRPr lang="en-BD"/>
          </a:p>
        </p:txBody>
      </p:sp>
    </p:spTree>
    <p:extLst>
      <p:ext uri="{BB962C8B-B14F-4D97-AF65-F5344CB8AC3E}">
        <p14:creationId xmlns:p14="http://schemas.microsoft.com/office/powerpoint/2010/main" val="307591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8</a:t>
            </a:fld>
            <a:endParaRPr lang="en-BD"/>
          </a:p>
        </p:txBody>
      </p:sp>
    </p:spTree>
    <p:extLst>
      <p:ext uri="{BB962C8B-B14F-4D97-AF65-F5344CB8AC3E}">
        <p14:creationId xmlns:p14="http://schemas.microsoft.com/office/powerpoint/2010/main" val="163552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9</a:t>
            </a:fld>
            <a:endParaRPr lang="en-BD"/>
          </a:p>
        </p:txBody>
      </p:sp>
    </p:spTree>
    <p:extLst>
      <p:ext uri="{BB962C8B-B14F-4D97-AF65-F5344CB8AC3E}">
        <p14:creationId xmlns:p14="http://schemas.microsoft.com/office/powerpoint/2010/main" val="247652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12</a:t>
            </a:fld>
            <a:endParaRPr lang="en-BD"/>
          </a:p>
        </p:txBody>
      </p:sp>
    </p:spTree>
    <p:extLst>
      <p:ext uri="{BB962C8B-B14F-4D97-AF65-F5344CB8AC3E}">
        <p14:creationId xmlns:p14="http://schemas.microsoft.com/office/powerpoint/2010/main" val="178285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17</a:t>
            </a:fld>
            <a:endParaRPr lang="en-BD"/>
          </a:p>
        </p:txBody>
      </p:sp>
    </p:spTree>
    <p:extLst>
      <p:ext uri="{BB962C8B-B14F-4D97-AF65-F5344CB8AC3E}">
        <p14:creationId xmlns:p14="http://schemas.microsoft.com/office/powerpoint/2010/main" val="351228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6DC3415C-91DB-BB44-84B4-F268B490D767}" type="slidenum">
              <a:rPr lang="en-BD" smtClean="0"/>
              <a:t>21</a:t>
            </a:fld>
            <a:endParaRPr lang="en-BD"/>
          </a:p>
        </p:txBody>
      </p:sp>
    </p:spTree>
    <p:extLst>
      <p:ext uri="{BB962C8B-B14F-4D97-AF65-F5344CB8AC3E}">
        <p14:creationId xmlns:p14="http://schemas.microsoft.com/office/powerpoint/2010/main" val="423331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66253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5501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026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8029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3931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3107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pPr/>
              <a:t>4/5/25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95720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4/5/25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0037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4/5/25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8975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54005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6230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C50CD-E178-4744-9B35-B2F624D6C5E9}" type="datetimeFigureOut">
              <a:rPr lang="en-US" smtClean="0"/>
              <a:pPr/>
              <a:t>4/5/25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1384018891"/>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mappingignorance.org/2019/11/25/nature-versus-nurture-how-modern-science-is-rewriting-it/"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vgsilh.com/image/1431950.html" TargetMode="Externa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8" Type="http://schemas.openxmlformats.org/officeDocument/2006/relationships/hyperlink" Target="https://researchleap.com/building-social-capital-among-workers-project-teams-effect-knowledge-sharing-saudi-arabian-context/" TargetMode="External"/><Relationship Id="rId3" Type="http://schemas.openxmlformats.org/officeDocument/2006/relationships/diagramLayout" Target="../diagrams/layout8.xml"/><Relationship Id="rId7" Type="http://schemas.openxmlformats.org/officeDocument/2006/relationships/image" Target="../media/image3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2.jpe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AED0-785A-6D90-2142-6520FD1CE36A}"/>
              </a:ext>
            </a:extLst>
          </p:cNvPr>
          <p:cNvSpPr>
            <a:spLocks noGrp="1"/>
          </p:cNvSpPr>
          <p:nvPr>
            <p:ph type="ctrTitle"/>
          </p:nvPr>
        </p:nvSpPr>
        <p:spPr>
          <a:xfrm>
            <a:off x="517869" y="1000768"/>
            <a:ext cx="3566452" cy="2985582"/>
          </a:xfrm>
        </p:spPr>
        <p:txBody>
          <a:bodyPr anchor="b">
            <a:normAutofit fontScale="90000"/>
          </a:bodyPr>
          <a:lstStyle/>
          <a:p>
            <a:pPr rtl="0">
              <a:lnSpc>
                <a:spcPct val="90000"/>
              </a:lnSpc>
            </a:pPr>
            <a:br>
              <a:rPr lang="en-GB" sz="1900" b="0" i="0" u="none" strike="noStrike" dirty="0">
                <a:effectLst/>
              </a:rPr>
            </a:br>
            <a:r>
              <a:rPr lang="en-GB" sz="2400" b="1" i="0" u="none" strike="noStrike" dirty="0">
                <a:effectLst/>
                <a:latin typeface="Arial" panose="020B0604020202020204" pitchFamily="34" charset="0"/>
                <a:cs typeface="Arial" panose="020B0604020202020204" pitchFamily="34" charset="0"/>
              </a:rPr>
              <a:t>Cross-Architecture Knowledge Distillation Framework with Multi-Scale Geometric Feature Fusion in Medical Image Classification and Segmentation</a:t>
            </a:r>
            <a:br>
              <a:rPr lang="en-GB" sz="1900" b="0" i="0" u="none" strike="noStrike" dirty="0">
                <a:effectLst/>
              </a:rPr>
            </a:br>
            <a:br>
              <a:rPr lang="en-GB" sz="1900" b="0" i="0" u="none" strike="noStrike" dirty="0">
                <a:effectLst/>
              </a:rPr>
            </a:br>
            <a:endParaRPr lang="en-BD" sz="1900" dirty="0"/>
          </a:p>
        </p:txBody>
      </p:sp>
      <p:sp>
        <p:nvSpPr>
          <p:cNvPr id="3" name="Subtitle 2">
            <a:extLst>
              <a:ext uri="{FF2B5EF4-FFF2-40B4-BE49-F238E27FC236}">
                <a16:creationId xmlns:a16="http://schemas.microsoft.com/office/drawing/2014/main" id="{702664C6-FE9E-F06A-6A0C-8D0BFE7B303F}"/>
              </a:ext>
            </a:extLst>
          </p:cNvPr>
          <p:cNvSpPr>
            <a:spLocks noGrp="1"/>
          </p:cNvSpPr>
          <p:nvPr>
            <p:ph type="subTitle" idx="1"/>
          </p:nvPr>
        </p:nvSpPr>
        <p:spPr>
          <a:xfrm>
            <a:off x="517868" y="4160517"/>
            <a:ext cx="3825532" cy="1796299"/>
          </a:xfrm>
        </p:spPr>
        <p:txBody>
          <a:bodyPr anchor="t">
            <a:normAutofit fontScale="92500" lnSpcReduction="20000"/>
          </a:bodyPr>
          <a:lstStyle/>
          <a:p>
            <a:pPr>
              <a:lnSpc>
                <a:spcPct val="120000"/>
              </a:lnSpc>
            </a:pPr>
            <a:br>
              <a:rPr lang="en-GB" sz="2000" b="0" i="0" u="none" strike="noStrike" dirty="0">
                <a:effectLst/>
                <a:latin typeface="Arial" panose="020B0604020202020204" pitchFamily="34" charset="0"/>
                <a:cs typeface="Arial" panose="020B0604020202020204" pitchFamily="34" charset="0"/>
              </a:rPr>
            </a:br>
            <a:r>
              <a:rPr lang="en-GB" sz="2000" b="1" i="0" u="none" strike="noStrike" dirty="0">
                <a:effectLst/>
                <a:latin typeface="Arial" panose="020B0604020202020204" pitchFamily="34" charset="0"/>
                <a:cs typeface="Arial" panose="020B0604020202020204" pitchFamily="34" charset="0"/>
              </a:rPr>
              <a:t>MD. Shafat Islam Khan   </a:t>
            </a:r>
          </a:p>
          <a:p>
            <a:pPr>
              <a:lnSpc>
                <a:spcPct val="120000"/>
              </a:lnSpc>
            </a:pPr>
            <a:r>
              <a:rPr lang="en-GB" sz="2000" b="1" i="0" u="none" strike="noStrike" dirty="0">
                <a:effectLst/>
                <a:latin typeface="Arial" panose="020B0604020202020204" pitchFamily="34" charset="0"/>
                <a:cs typeface="Arial" panose="020B0604020202020204" pitchFamily="34" charset="0"/>
              </a:rPr>
              <a:t>ID - 2121517642</a:t>
            </a:r>
            <a:br>
              <a:rPr lang="en-GB" sz="2000" b="0" i="0" u="none" strike="noStrike" dirty="0">
                <a:effectLst/>
                <a:latin typeface="Arial" panose="020B0604020202020204" pitchFamily="34" charset="0"/>
                <a:cs typeface="Arial" panose="020B0604020202020204" pitchFamily="34" charset="0"/>
              </a:rPr>
            </a:br>
            <a:r>
              <a:rPr lang="en-GB" sz="2000" b="1" i="0" u="none" strike="noStrike" dirty="0" err="1">
                <a:effectLst/>
                <a:latin typeface="Arial" panose="020B0604020202020204" pitchFamily="34" charset="0"/>
                <a:cs typeface="Arial" panose="020B0604020202020204" pitchFamily="34" charset="0"/>
              </a:rPr>
              <a:t>Mahiyat</a:t>
            </a:r>
            <a:r>
              <a:rPr lang="en-GB" sz="2000" b="1" i="0" u="none" strike="noStrike" dirty="0">
                <a:effectLst/>
                <a:latin typeface="Arial" panose="020B0604020202020204" pitchFamily="34" charset="0"/>
                <a:cs typeface="Arial" panose="020B0604020202020204" pitchFamily="34" charset="0"/>
              </a:rPr>
              <a:t> Nawar </a:t>
            </a:r>
            <a:r>
              <a:rPr lang="en-GB" sz="2000" b="1" i="0" u="none" strike="noStrike" dirty="0" err="1">
                <a:effectLst/>
                <a:latin typeface="Arial" panose="020B0604020202020204" pitchFamily="34" charset="0"/>
                <a:cs typeface="Arial" panose="020B0604020202020204" pitchFamily="34" charset="0"/>
              </a:rPr>
              <a:t>Mantaqa</a:t>
            </a:r>
            <a:r>
              <a:rPr lang="en-GB" sz="2000" b="1" i="0" u="none" strike="noStrike" dirty="0">
                <a:effectLst/>
                <a:latin typeface="Arial" panose="020B0604020202020204" pitchFamily="34" charset="0"/>
                <a:cs typeface="Arial" panose="020B0604020202020204" pitchFamily="34" charset="0"/>
              </a:rPr>
              <a:t>  </a:t>
            </a:r>
          </a:p>
          <a:p>
            <a:pPr>
              <a:lnSpc>
                <a:spcPct val="120000"/>
              </a:lnSpc>
            </a:pPr>
            <a:r>
              <a:rPr lang="en-GB" sz="2000" b="1" i="0" dirty="0">
                <a:latin typeface="Arial" panose="020B0604020202020204" pitchFamily="34" charset="0"/>
                <a:cs typeface="Arial" panose="020B0604020202020204" pitchFamily="34" charset="0"/>
              </a:rPr>
              <a:t>ID -</a:t>
            </a:r>
            <a:r>
              <a:rPr lang="en-GB" sz="2000" b="1" i="0" u="none" strike="noStrike" dirty="0">
                <a:effectLst/>
                <a:latin typeface="Arial" panose="020B0604020202020204" pitchFamily="34" charset="0"/>
                <a:cs typeface="Arial" panose="020B0604020202020204" pitchFamily="34" charset="0"/>
              </a:rPr>
              <a:t>2122455042</a:t>
            </a:r>
            <a:endParaRPr lang="en-BD" sz="2000" dirty="0">
              <a:latin typeface="Arial" panose="020B0604020202020204" pitchFamily="34" charset="0"/>
              <a:cs typeface="Arial" panose="020B0604020202020204" pitchFamily="34" charset="0"/>
            </a:endParaRPr>
          </a:p>
        </p:txBody>
      </p:sp>
      <p:pic>
        <p:nvPicPr>
          <p:cNvPr id="5" name="Picture 4" descr="A group of x-ray images of the brain&#10;&#10;AI-generated content may be incorrect.">
            <a:extLst>
              <a:ext uri="{FF2B5EF4-FFF2-40B4-BE49-F238E27FC236}">
                <a16:creationId xmlns:a16="http://schemas.microsoft.com/office/drawing/2014/main" id="{E4F91614-E8A1-B69D-F8CE-107F4EABCB3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56036" y="1000768"/>
            <a:ext cx="5696606" cy="4956048"/>
          </a:xfrm>
          <a:prstGeom prst="rect">
            <a:avLst/>
          </a:prstGeom>
        </p:spPr>
      </p:pic>
    </p:spTree>
    <p:extLst>
      <p:ext uri="{BB962C8B-B14F-4D97-AF65-F5344CB8AC3E}">
        <p14:creationId xmlns:p14="http://schemas.microsoft.com/office/powerpoint/2010/main" val="1789493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266A2B1-7CA3-43DE-BFA1-B3B5A7E600DC}"/>
              </a:ext>
            </a:extLst>
          </p:cNvPr>
          <p:cNvSpPr>
            <a:spLocks noGrp="1"/>
          </p:cNvSpPr>
          <p:nvPr>
            <p:ph type="title"/>
          </p:nvPr>
        </p:nvSpPr>
        <p:spPr>
          <a:xfrm>
            <a:off x="804672" y="457200"/>
            <a:ext cx="10579608" cy="1188720"/>
          </a:xfrm>
        </p:spPr>
        <p:txBody>
          <a:bodyPr>
            <a:normAutofit/>
          </a:bodyPr>
          <a:lstStyle/>
          <a:p>
            <a:r>
              <a:rPr lang="en-BD" sz="4000">
                <a:solidFill>
                  <a:schemeClr val="tx2"/>
                </a:solidFill>
              </a:rPr>
              <a:t>Experiment 3 - ( VIT + VIT ) as teacher</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40605069-589A-53EC-219C-661AE13391BB}"/>
              </a:ext>
            </a:extLst>
          </p:cNvPr>
          <p:cNvGraphicFramePr>
            <a:graphicFrameLocks noGrp="1"/>
          </p:cNvGraphicFramePr>
          <p:nvPr>
            <p:ph idx="1"/>
            <p:extLst>
              <p:ext uri="{D42A27DB-BD31-4B8C-83A1-F6EECF244321}">
                <p14:modId xmlns:p14="http://schemas.microsoft.com/office/powerpoint/2010/main" val="3858117802"/>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61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4A807-2DFA-D955-43D9-2CA91F8DB1D9}"/>
              </a:ext>
            </a:extLst>
          </p:cNvPr>
          <p:cNvSpPr>
            <a:spLocks noGrp="1"/>
          </p:cNvSpPr>
          <p:nvPr>
            <p:ph type="title"/>
          </p:nvPr>
        </p:nvSpPr>
        <p:spPr>
          <a:xfrm>
            <a:off x="838200" y="176214"/>
            <a:ext cx="10515600" cy="1481188"/>
          </a:xfrm>
        </p:spPr>
        <p:txBody>
          <a:bodyPr>
            <a:normAutofit/>
          </a:bodyPr>
          <a:lstStyle/>
          <a:p>
            <a:pPr algn="ctr"/>
            <a:r>
              <a:rPr lang="en-BD" sz="4000"/>
              <a:t>Why did the dual VGG19 did not perfrom ? </a:t>
            </a:r>
          </a:p>
        </p:txBody>
      </p:sp>
      <p:pic>
        <p:nvPicPr>
          <p:cNvPr id="6" name="Picture 5" descr="A diagram of a graph&#10;&#10;AI-generated content may be incorrect.">
            <a:extLst>
              <a:ext uri="{FF2B5EF4-FFF2-40B4-BE49-F238E27FC236}">
                <a16:creationId xmlns:a16="http://schemas.microsoft.com/office/drawing/2014/main" id="{67E04C67-BF82-1BAD-E857-8D9208B6D0BC}"/>
              </a:ext>
            </a:extLst>
          </p:cNvPr>
          <p:cNvPicPr>
            <a:picLocks noChangeAspect="1"/>
          </p:cNvPicPr>
          <p:nvPr/>
        </p:nvPicPr>
        <p:blipFill rotWithShape="1">
          <a:blip r:embed="rId2"/>
          <a:srcRect t="-33197" b="-33197"/>
          <a:stretch/>
        </p:blipFill>
        <p:spPr>
          <a:xfrm>
            <a:off x="5191128" y="1847129"/>
            <a:ext cx="6162670" cy="4272677"/>
          </a:xfrm>
          <a:prstGeom prst="rect">
            <a:avLst/>
          </a:prstGeom>
        </p:spPr>
      </p:pic>
      <p:graphicFrame>
        <p:nvGraphicFramePr>
          <p:cNvPr id="5" name="Content Placeholder 2">
            <a:extLst>
              <a:ext uri="{FF2B5EF4-FFF2-40B4-BE49-F238E27FC236}">
                <a16:creationId xmlns:a16="http://schemas.microsoft.com/office/drawing/2014/main" id="{E0C9FA13-AE51-F234-800E-12B4FD0AC5D3}"/>
              </a:ext>
            </a:extLst>
          </p:cNvPr>
          <p:cNvGraphicFramePr>
            <a:graphicFrameLocks noGrp="1"/>
          </p:cNvGraphicFramePr>
          <p:nvPr>
            <p:ph idx="1"/>
            <p:extLst>
              <p:ext uri="{D42A27DB-BD31-4B8C-83A1-F6EECF244321}">
                <p14:modId xmlns:p14="http://schemas.microsoft.com/office/powerpoint/2010/main" val="3199866274"/>
              </p:ext>
            </p:extLst>
          </p:nvPr>
        </p:nvGraphicFramePr>
        <p:xfrm>
          <a:off x="838200" y="1847128"/>
          <a:ext cx="3990968" cy="4272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490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B0F41-1042-047B-DE58-37652C4B6442}"/>
              </a:ext>
            </a:extLst>
          </p:cNvPr>
          <p:cNvSpPr>
            <a:spLocks noGrp="1"/>
          </p:cNvSpPr>
          <p:nvPr>
            <p:ph type="title"/>
          </p:nvPr>
        </p:nvSpPr>
        <p:spPr>
          <a:xfrm>
            <a:off x="2187363" y="1671569"/>
            <a:ext cx="5801917" cy="2228760"/>
          </a:xfrm>
        </p:spPr>
        <p:txBody>
          <a:bodyPr anchor="b">
            <a:normAutofit/>
          </a:bodyPr>
          <a:lstStyle/>
          <a:p>
            <a:r>
              <a:rPr lang="en-BD" sz="4000"/>
              <a:t>Why did the dual VIT teacher did not perform well?</a:t>
            </a:r>
          </a:p>
        </p:txBody>
      </p:sp>
      <p:pic>
        <p:nvPicPr>
          <p:cNvPr id="51" name="Graphic 50" descr="Books">
            <a:extLst>
              <a:ext uri="{FF2B5EF4-FFF2-40B4-BE49-F238E27FC236}">
                <a16:creationId xmlns:a16="http://schemas.microsoft.com/office/drawing/2014/main" id="{88930A81-6C00-B71C-F2A6-A09C93F788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E08A923C-1A5B-248C-6B55-957D4954E6B2}"/>
              </a:ext>
            </a:extLst>
          </p:cNvPr>
          <p:cNvSpPr>
            <a:spLocks noGrp="1"/>
          </p:cNvSpPr>
          <p:nvPr>
            <p:ph idx="1"/>
          </p:nvPr>
        </p:nvSpPr>
        <p:spPr>
          <a:xfrm>
            <a:off x="2187364" y="4072044"/>
            <a:ext cx="5801917" cy="2057045"/>
          </a:xfrm>
        </p:spPr>
        <p:txBody>
          <a:bodyPr>
            <a:normAutofit/>
          </a:bodyPr>
          <a:lstStyle/>
          <a:p>
            <a:pPr marL="0" indent="0">
              <a:buNone/>
            </a:pPr>
            <a:r>
              <a:rPr lang="en-GB" sz="2000" b="0" i="0" u="none" strike="noStrike" dirty="0">
                <a:effectLst/>
              </a:rPr>
              <a:t>The KD process transferred global dependencies effectively, but the absence of convolutional inductive biases limited the student’s ability to capture local features, hence slightly lower performance compared to the hybrid teacher scenario.</a:t>
            </a:r>
          </a:p>
          <a:p>
            <a:pPr marL="0" indent="0">
              <a:buNone/>
            </a:pPr>
            <a:endParaRPr lang="en-BD" sz="2000" dirty="0"/>
          </a:p>
        </p:txBody>
      </p:sp>
      <p:pic>
        <p:nvPicPr>
          <p:cNvPr id="53" name="Graphic 52" descr="Books">
            <a:extLst>
              <a:ext uri="{FF2B5EF4-FFF2-40B4-BE49-F238E27FC236}">
                <a16:creationId xmlns:a16="http://schemas.microsoft.com/office/drawing/2014/main" id="{25A52126-3D7A-42CB-9170-7C7BBA4FEC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04680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0F0B1-69B5-C50E-B4AE-790E9358D142}"/>
              </a:ext>
            </a:extLst>
          </p:cNvPr>
          <p:cNvSpPr>
            <a:spLocks noGrp="1"/>
          </p:cNvSpPr>
          <p:nvPr>
            <p:ph type="title"/>
          </p:nvPr>
        </p:nvSpPr>
        <p:spPr>
          <a:xfrm>
            <a:off x="1008184" y="174032"/>
            <a:ext cx="10175631" cy="1111843"/>
          </a:xfrm>
        </p:spPr>
        <p:txBody>
          <a:bodyPr anchor="ctr">
            <a:normAutofit/>
          </a:bodyPr>
          <a:lstStyle/>
          <a:p>
            <a:pPr algn="ctr"/>
            <a:r>
              <a:rPr lang="en-BD" sz="4000"/>
              <a:t>Hence (VGG19 + VIT ) as teacher  wins</a:t>
            </a:r>
          </a:p>
        </p:txBody>
      </p:sp>
      <p:sp>
        <p:nvSpPr>
          <p:cNvPr id="3" name="Content Placeholder 2">
            <a:extLst>
              <a:ext uri="{FF2B5EF4-FFF2-40B4-BE49-F238E27FC236}">
                <a16:creationId xmlns:a16="http://schemas.microsoft.com/office/drawing/2014/main" id="{C65DD2E4-F398-FB6C-3942-210FBFF5BF71}"/>
              </a:ext>
            </a:extLst>
          </p:cNvPr>
          <p:cNvSpPr>
            <a:spLocks noGrp="1"/>
          </p:cNvSpPr>
          <p:nvPr>
            <p:ph idx="1"/>
          </p:nvPr>
        </p:nvSpPr>
        <p:spPr>
          <a:xfrm>
            <a:off x="1008184" y="1459907"/>
            <a:ext cx="10175630" cy="767904"/>
          </a:xfrm>
        </p:spPr>
        <p:txBody>
          <a:bodyPr anchor="ctr">
            <a:normAutofit/>
          </a:bodyPr>
          <a:lstStyle/>
          <a:p>
            <a:pPr marL="0" indent="0" algn="ctr">
              <a:buNone/>
            </a:pPr>
            <a:r>
              <a:rPr lang="en-BD" sz="2000" dirty="0">
                <a:effectLst/>
                <a:latin typeface="Calibri" panose="020F0502020204030204" pitchFamily="34" charset="0"/>
                <a:ea typeface="Calibri" panose="020F0502020204030204" pitchFamily="34" charset="0"/>
              </a:rPr>
              <a:t>Our hybrid teacher model with VGG19 (CNN) which captures local features and VIT that captures global features enables our student to learn better and display better performance </a:t>
            </a:r>
            <a:endParaRPr lang="en-BD" sz="2000"/>
          </a:p>
        </p:txBody>
      </p:sp>
      <p:pic>
        <p:nvPicPr>
          <p:cNvPr id="5" name="Picture 4" descr="A diagram of a diagram of a graph&#10;&#10;AI-generated content may be incorrect.">
            <a:extLst>
              <a:ext uri="{FF2B5EF4-FFF2-40B4-BE49-F238E27FC236}">
                <a16:creationId xmlns:a16="http://schemas.microsoft.com/office/drawing/2014/main" id="{23D41677-24F4-6937-BE61-48A2FACA299B}"/>
              </a:ext>
            </a:extLst>
          </p:cNvPr>
          <p:cNvPicPr>
            <a:picLocks noChangeAspect="1"/>
          </p:cNvPicPr>
          <p:nvPr/>
        </p:nvPicPr>
        <p:blipFill>
          <a:blip r:embed="rId2"/>
          <a:stretch>
            <a:fillRect/>
          </a:stretch>
        </p:blipFill>
        <p:spPr>
          <a:xfrm>
            <a:off x="1278886" y="2405149"/>
            <a:ext cx="9628130" cy="3899393"/>
          </a:xfrm>
          <a:prstGeom prst="rect">
            <a:avLst/>
          </a:prstGeom>
        </p:spPr>
      </p:pic>
    </p:spTree>
    <p:extLst>
      <p:ext uri="{BB962C8B-B14F-4D97-AF65-F5344CB8AC3E}">
        <p14:creationId xmlns:p14="http://schemas.microsoft.com/office/powerpoint/2010/main" val="334590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0B0515-E974-6EDD-C40E-031A8D8BCE45}"/>
              </a:ext>
            </a:extLst>
          </p:cNvPr>
          <p:cNvSpPr>
            <a:spLocks noGrp="1"/>
          </p:cNvSpPr>
          <p:nvPr>
            <p:ph type="title"/>
          </p:nvPr>
        </p:nvSpPr>
        <p:spPr>
          <a:xfrm>
            <a:off x="1137034" y="609597"/>
            <a:ext cx="9392421" cy="1330841"/>
          </a:xfrm>
        </p:spPr>
        <p:txBody>
          <a:bodyPr>
            <a:normAutofit/>
          </a:bodyPr>
          <a:lstStyle/>
          <a:p>
            <a:r>
              <a:rPr lang="en-BD" dirty="0"/>
              <a:t>So what are local and global features?</a:t>
            </a:r>
          </a:p>
        </p:txBody>
      </p:sp>
      <p:sp>
        <p:nvSpPr>
          <p:cNvPr id="3" name="Content Placeholder 2">
            <a:extLst>
              <a:ext uri="{FF2B5EF4-FFF2-40B4-BE49-F238E27FC236}">
                <a16:creationId xmlns:a16="http://schemas.microsoft.com/office/drawing/2014/main" id="{ADD45F84-5111-82D5-7755-A4B4E4E5744B}"/>
              </a:ext>
            </a:extLst>
          </p:cNvPr>
          <p:cNvSpPr>
            <a:spLocks noGrp="1"/>
          </p:cNvSpPr>
          <p:nvPr>
            <p:ph idx="1"/>
          </p:nvPr>
        </p:nvSpPr>
        <p:spPr>
          <a:xfrm>
            <a:off x="1137034" y="2198362"/>
            <a:ext cx="4958966" cy="3917773"/>
          </a:xfrm>
        </p:spPr>
        <p:txBody>
          <a:bodyPr>
            <a:normAutofit/>
          </a:bodyPr>
          <a:lstStyle/>
          <a:p>
            <a:pPr>
              <a:buNone/>
            </a:pPr>
            <a:r>
              <a:rPr lang="en-GB" sz="1700" b="0" i="0" u="none" strike="noStrike">
                <a:effectLst/>
              </a:rPr>
              <a:t>Local features focus on </a:t>
            </a:r>
            <a:r>
              <a:rPr lang="en-GB" sz="1700" b="1" i="0" u="none" strike="noStrike">
                <a:effectLst/>
              </a:rPr>
              <a:t>fine-grained, localized information</a:t>
            </a:r>
            <a:r>
              <a:rPr lang="en-GB" sz="1700" b="0" i="0" u="none" strike="noStrike">
                <a:effectLst/>
              </a:rPr>
              <a:t> from small regions of the image. </a:t>
            </a:r>
          </a:p>
          <a:p>
            <a:pPr>
              <a:buFont typeface="Arial" panose="020B0604020202020204" pitchFamily="34" charset="0"/>
              <a:buChar char="•"/>
            </a:pPr>
            <a:r>
              <a:rPr lang="en-GB" sz="1700" b="1" i="0" u="none" strike="noStrike">
                <a:effectLst/>
              </a:rPr>
              <a:t>Edges</a:t>
            </a:r>
            <a:r>
              <a:rPr lang="en-GB" sz="1700" b="0" i="0" u="none" strike="noStrike">
                <a:effectLst/>
              </a:rPr>
              <a:t> (like the boundary of a tumor)</a:t>
            </a:r>
          </a:p>
          <a:p>
            <a:pPr>
              <a:buFont typeface="Arial" panose="020B0604020202020204" pitchFamily="34" charset="0"/>
              <a:buChar char="•"/>
            </a:pPr>
            <a:r>
              <a:rPr lang="en-GB" sz="1700" b="1" i="0" u="none" strike="noStrike">
                <a:effectLst/>
              </a:rPr>
              <a:t>Texture</a:t>
            </a:r>
            <a:r>
              <a:rPr lang="en-GB" sz="1700" b="0" i="0" u="none" strike="noStrike">
                <a:effectLst/>
              </a:rPr>
              <a:t> (how smooth or rough a tissue looks)</a:t>
            </a:r>
          </a:p>
          <a:p>
            <a:pPr>
              <a:buFont typeface="Arial" panose="020B0604020202020204" pitchFamily="34" charset="0"/>
              <a:buChar char="•"/>
            </a:pPr>
            <a:r>
              <a:rPr lang="en-GB" sz="1700" b="1" i="0" u="none" strike="noStrike">
                <a:effectLst/>
              </a:rPr>
              <a:t>Intensity gradients</a:t>
            </a:r>
            <a:r>
              <a:rPr lang="en-GB" sz="1700" b="0" i="0" u="none" strike="noStrike">
                <a:effectLst/>
              </a:rPr>
              <a:t> (how brightness changes over small areas</a:t>
            </a:r>
          </a:p>
          <a:p>
            <a:pPr marL="0" indent="0">
              <a:buNone/>
            </a:pPr>
            <a:r>
              <a:rPr lang="en-GB" sz="1700"/>
              <a:t>Global features </a:t>
            </a:r>
            <a:r>
              <a:rPr lang="en-GB" sz="1700" b="0" i="0" u="none" strike="noStrike">
                <a:effectLst/>
                <a:latin typeface="-webkit-standard"/>
              </a:rPr>
              <a:t>refer to </a:t>
            </a:r>
            <a:r>
              <a:rPr lang="en-GB" sz="1700" b="1" i="0" u="none" strike="noStrike">
                <a:effectLst/>
              </a:rPr>
              <a:t>overall patterns or structure</a:t>
            </a:r>
            <a:r>
              <a:rPr lang="en-GB" sz="1700" b="0" i="0" u="none" strike="noStrike">
                <a:effectLst/>
                <a:latin typeface="-webkit-standard"/>
              </a:rPr>
              <a:t> across the entire image or volume</a:t>
            </a:r>
          </a:p>
          <a:p>
            <a:r>
              <a:rPr lang="en-GB" sz="1700" b="1"/>
              <a:t>Brain symmetry</a:t>
            </a:r>
            <a:r>
              <a:rPr lang="en-GB" sz="1700"/>
              <a:t> </a:t>
            </a:r>
          </a:p>
          <a:p>
            <a:r>
              <a:rPr lang="en-GB" sz="1700" b="1"/>
              <a:t>Global intensity distribution</a:t>
            </a:r>
            <a:r>
              <a:rPr lang="en-GB" sz="1700"/>
              <a:t> (overall brightness/contrast)</a:t>
            </a:r>
          </a:p>
          <a:p>
            <a:r>
              <a:rPr lang="en-GB" sz="1700" b="1"/>
              <a:t>Tumor position relative to the brain</a:t>
            </a:r>
            <a:endParaRPr lang="en-GB" sz="1700"/>
          </a:p>
          <a:p>
            <a:endParaRPr lang="en-GB" sz="1700" b="0" i="0" u="none" strike="noStrike">
              <a:effectLst/>
            </a:endParaRPr>
          </a:p>
          <a:p>
            <a:endParaRPr lang="en-BD" sz="1700"/>
          </a:p>
        </p:txBody>
      </p:sp>
      <p:pic>
        <p:nvPicPr>
          <p:cNvPr id="5" name="Picture 4" descr="A diagram of a brain&#10;&#10;AI-generated content may be incorrect.">
            <a:extLst>
              <a:ext uri="{FF2B5EF4-FFF2-40B4-BE49-F238E27FC236}">
                <a16:creationId xmlns:a16="http://schemas.microsoft.com/office/drawing/2014/main" id="{5B936DF7-67A9-DEA9-7C30-6870B0FCFA7D}"/>
              </a:ext>
            </a:extLst>
          </p:cNvPr>
          <p:cNvPicPr>
            <a:picLocks noChangeAspect="1"/>
          </p:cNvPicPr>
          <p:nvPr/>
        </p:nvPicPr>
        <p:blipFill>
          <a:blip r:embed="rId2"/>
          <a:stretch>
            <a:fillRect/>
          </a:stretch>
        </p:blipFill>
        <p:spPr>
          <a:xfrm>
            <a:off x="6719367" y="2464708"/>
            <a:ext cx="4788505" cy="3196327"/>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62179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BBE78-2F77-0AB3-E53B-9D5B1A0B445D}"/>
              </a:ext>
            </a:extLst>
          </p:cNvPr>
          <p:cNvPicPr>
            <a:picLocks noChangeAspect="1"/>
          </p:cNvPicPr>
          <p:nvPr/>
        </p:nvPicPr>
        <p:blipFill>
          <a:blip r:embed="rId2">
            <a:duotone>
              <a:schemeClr val="bg2">
                <a:shade val="45000"/>
                <a:satMod val="135000"/>
              </a:schemeClr>
              <a:prstClr val="white"/>
            </a:duotone>
          </a:blip>
          <a:srcRect l="9091" b="20719"/>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C7E76-4F3A-599B-F5AF-552EADAC6F39}"/>
              </a:ext>
            </a:extLst>
          </p:cNvPr>
          <p:cNvSpPr>
            <a:spLocks noGrp="1"/>
          </p:cNvSpPr>
          <p:nvPr>
            <p:ph type="title"/>
          </p:nvPr>
        </p:nvSpPr>
        <p:spPr>
          <a:xfrm>
            <a:off x="838200" y="365125"/>
            <a:ext cx="10515600" cy="1325563"/>
          </a:xfrm>
        </p:spPr>
        <p:txBody>
          <a:bodyPr>
            <a:normAutofit/>
          </a:bodyPr>
          <a:lstStyle/>
          <a:p>
            <a:r>
              <a:rPr lang="en-BD" dirty="0"/>
              <a:t>Experiment-4 (Hybrid teacher with Multi-Scaler geometric feature fusion)</a:t>
            </a:r>
          </a:p>
        </p:txBody>
      </p:sp>
      <p:graphicFrame>
        <p:nvGraphicFramePr>
          <p:cNvPr id="5" name="Content Placeholder 2">
            <a:extLst>
              <a:ext uri="{FF2B5EF4-FFF2-40B4-BE49-F238E27FC236}">
                <a16:creationId xmlns:a16="http://schemas.microsoft.com/office/drawing/2014/main" id="{F4A0EE85-D81B-5728-86D3-AEF5F59D2FD2}"/>
              </a:ext>
            </a:extLst>
          </p:cNvPr>
          <p:cNvGraphicFramePr>
            <a:graphicFrameLocks noGrp="1"/>
          </p:cNvGraphicFramePr>
          <p:nvPr>
            <p:ph idx="1"/>
            <p:extLst>
              <p:ext uri="{D42A27DB-BD31-4B8C-83A1-F6EECF244321}">
                <p14:modId xmlns:p14="http://schemas.microsoft.com/office/powerpoint/2010/main" val="3299594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58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1CCB-80B3-0444-C4AB-134077537537}"/>
              </a:ext>
            </a:extLst>
          </p:cNvPr>
          <p:cNvSpPr>
            <a:spLocks noGrp="1"/>
          </p:cNvSpPr>
          <p:nvPr>
            <p:ph type="title"/>
          </p:nvPr>
        </p:nvSpPr>
        <p:spPr>
          <a:xfrm>
            <a:off x="793662" y="386930"/>
            <a:ext cx="10066122" cy="1298448"/>
          </a:xfrm>
        </p:spPr>
        <p:txBody>
          <a:bodyPr anchor="b">
            <a:normAutofit/>
          </a:bodyPr>
          <a:lstStyle/>
          <a:p>
            <a:r>
              <a:rPr lang="en-BD" sz="4800"/>
              <a:t>How did we implement MSGFF</a:t>
            </a:r>
          </a:p>
        </p:txBody>
      </p:sp>
      <p:sp>
        <p:nvSpPr>
          <p:cNvPr id="42" name="Rectangle 4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F10D9-1402-CFDB-7D08-8AEA49B1D822}"/>
              </a:ext>
            </a:extLst>
          </p:cNvPr>
          <p:cNvSpPr>
            <a:spLocks noGrp="1"/>
          </p:cNvSpPr>
          <p:nvPr>
            <p:ph idx="1"/>
          </p:nvPr>
        </p:nvSpPr>
        <p:spPr>
          <a:xfrm>
            <a:off x="793661" y="2599509"/>
            <a:ext cx="4530898" cy="3639450"/>
          </a:xfrm>
        </p:spPr>
        <p:txBody>
          <a:bodyPr anchor="ctr">
            <a:normAutofit/>
          </a:bodyPr>
          <a:lstStyle/>
          <a:p>
            <a:r>
              <a:rPr lang="en-GB" sz="2000" b="0" i="0" u="none" strike="noStrike" dirty="0">
                <a:effectLst/>
                <a:latin typeface="-webkit-standard"/>
              </a:rPr>
              <a:t>Capturing Intermediate Features via Hooks </a:t>
            </a:r>
          </a:p>
          <a:p>
            <a:pPr marL="0" indent="0">
              <a:buNone/>
            </a:pPr>
            <a:r>
              <a:rPr lang="en-GB" sz="2000" b="0" i="0" u="none" strike="noStrike" dirty="0">
                <a:effectLst/>
                <a:latin typeface="Arial" panose="020B0604020202020204" pitchFamily="34" charset="0"/>
                <a:cs typeface="Arial" panose="020B0604020202020204" pitchFamily="34" charset="0"/>
              </a:rPr>
              <a:t>Every time we do </a:t>
            </a:r>
          </a:p>
          <a:p>
            <a:pPr marL="0" indent="0">
              <a:buNone/>
            </a:pPr>
            <a:r>
              <a:rPr lang="en-GB" sz="2000" dirty="0" err="1">
                <a:latin typeface="Arial" panose="020B0604020202020204" pitchFamily="34" charset="0"/>
                <a:cs typeface="Arial" panose="020B0604020202020204" pitchFamily="34" charset="0"/>
              </a:rPr>
              <a:t>teacher_model</a:t>
            </a:r>
            <a:r>
              <a:rPr lang="en-GB" sz="2000" dirty="0">
                <a:latin typeface="Arial" panose="020B0604020202020204" pitchFamily="34" charset="0"/>
                <a:cs typeface="Arial" panose="020B0604020202020204" pitchFamily="34" charset="0"/>
              </a:rPr>
              <a:t>(inputs)</a:t>
            </a:r>
            <a:r>
              <a:rPr lang="en-GB" sz="2000" b="0" i="0" u="none" strike="noStrike" dirty="0">
                <a:effectLst/>
                <a:latin typeface="Arial" panose="020B0604020202020204" pitchFamily="34" charset="0"/>
                <a:cs typeface="Arial" panose="020B0604020202020204" pitchFamily="34" charset="0"/>
              </a:rPr>
              <a:t> or</a:t>
            </a:r>
          </a:p>
          <a:p>
            <a:pPr marL="0" indent="0">
              <a:buNone/>
            </a:pPr>
            <a:r>
              <a:rPr lang="en-GB" sz="2000" dirty="0" err="1">
                <a:latin typeface="Arial" panose="020B0604020202020204" pitchFamily="34" charset="0"/>
                <a:cs typeface="Arial" panose="020B0604020202020204" pitchFamily="34" charset="0"/>
              </a:rPr>
              <a:t>student_model</a:t>
            </a:r>
            <a:r>
              <a:rPr lang="en-GB" sz="2000" dirty="0">
                <a:latin typeface="Arial" panose="020B0604020202020204" pitchFamily="34" charset="0"/>
                <a:cs typeface="Arial" panose="020B0604020202020204" pitchFamily="34" charset="0"/>
              </a:rPr>
              <a:t>(inputs)</a:t>
            </a:r>
          </a:p>
          <a:p>
            <a:pPr marL="0" indent="0">
              <a:buNone/>
            </a:pPr>
            <a:r>
              <a:rPr lang="en-GB" sz="2000" b="0" i="0" u="none" strike="noStrike" dirty="0">
                <a:effectLst/>
                <a:latin typeface="Arial" panose="020B0604020202020204" pitchFamily="34" charset="0"/>
                <a:cs typeface="Arial" panose="020B0604020202020204" pitchFamily="34" charset="0"/>
              </a:rPr>
              <a:t> these hooks stash the raw feature‑maps in </a:t>
            </a:r>
            <a:r>
              <a:rPr lang="en-GB" sz="2000" dirty="0">
                <a:latin typeface="Arial" panose="020B0604020202020204" pitchFamily="34" charset="0"/>
                <a:cs typeface="Arial" panose="020B0604020202020204" pitchFamily="34" charset="0"/>
              </a:rPr>
              <a:t>…_features['feat']</a:t>
            </a:r>
            <a:endParaRPr lang="en-GB" sz="2000" b="0" i="0" u="none" strike="noStrike" dirty="0">
              <a:effectLst/>
              <a:latin typeface="Arial" panose="020B0604020202020204" pitchFamily="34" charset="0"/>
              <a:cs typeface="Arial" panose="020B0604020202020204" pitchFamily="34" charset="0"/>
            </a:endParaRPr>
          </a:p>
          <a:p>
            <a:pPr marL="0" indent="0">
              <a:buNone/>
            </a:pPr>
            <a:endParaRPr lang="en-BD" sz="2000" dirty="0"/>
          </a:p>
        </p:txBody>
      </p:sp>
      <p:pic>
        <p:nvPicPr>
          <p:cNvPr id="7" name="Picture 6" descr="A computer screen with text and images&#10;&#10;AI-generated content may be incorrect.">
            <a:extLst>
              <a:ext uri="{FF2B5EF4-FFF2-40B4-BE49-F238E27FC236}">
                <a16:creationId xmlns:a16="http://schemas.microsoft.com/office/drawing/2014/main" id="{84E51A51-2AB1-C8E3-BF9B-42FBA27423C8}"/>
              </a:ext>
            </a:extLst>
          </p:cNvPr>
          <p:cNvPicPr>
            <a:picLocks noChangeAspect="1"/>
          </p:cNvPicPr>
          <p:nvPr/>
        </p:nvPicPr>
        <p:blipFill>
          <a:blip r:embed="rId2"/>
          <a:stretch>
            <a:fillRect/>
          </a:stretch>
        </p:blipFill>
        <p:spPr>
          <a:xfrm>
            <a:off x="5324559" y="2100279"/>
            <a:ext cx="5963944" cy="4267991"/>
          </a:xfrm>
          <a:prstGeom prst="rect">
            <a:avLst/>
          </a:prstGeom>
        </p:spPr>
      </p:pic>
      <p:sp>
        <p:nvSpPr>
          <p:cNvPr id="46" name="Rectangle 4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451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6CD34-A051-CA03-29E8-9DEE53C3990E}"/>
              </a:ext>
            </a:extLst>
          </p:cNvPr>
          <p:cNvSpPr>
            <a:spLocks noGrp="1"/>
          </p:cNvSpPr>
          <p:nvPr>
            <p:ph type="title"/>
          </p:nvPr>
        </p:nvSpPr>
        <p:spPr>
          <a:xfrm>
            <a:off x="630936" y="640080"/>
            <a:ext cx="4818888" cy="1481328"/>
          </a:xfrm>
        </p:spPr>
        <p:txBody>
          <a:bodyPr anchor="b">
            <a:normAutofit/>
          </a:bodyPr>
          <a:lstStyle/>
          <a:p>
            <a:r>
              <a:rPr lang="en-GB" sz="5000"/>
              <a:t>W</a:t>
            </a:r>
            <a:r>
              <a:rPr lang="en-BD" sz="5000"/>
              <a:t>hats are hooks?</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F6970-156B-0CFD-B4B4-DF64C55872D3}"/>
              </a:ext>
            </a:extLst>
          </p:cNvPr>
          <p:cNvSpPr>
            <a:spLocks noGrp="1"/>
          </p:cNvSpPr>
          <p:nvPr>
            <p:ph idx="1"/>
          </p:nvPr>
        </p:nvSpPr>
        <p:spPr>
          <a:xfrm>
            <a:off x="630936" y="2660904"/>
            <a:ext cx="4818888" cy="3547872"/>
          </a:xfrm>
        </p:spPr>
        <p:txBody>
          <a:bodyPr anchor="t">
            <a:normAutofit/>
          </a:bodyPr>
          <a:lstStyle/>
          <a:p>
            <a:r>
              <a:rPr lang="en-GB" sz="2200" b="1" i="0" u="none" strike="noStrike" dirty="0">
                <a:effectLst/>
              </a:rPr>
              <a:t>forward hook</a:t>
            </a:r>
            <a:r>
              <a:rPr lang="en-GB" sz="2200" b="0" i="0" u="none" strike="noStrike" dirty="0">
                <a:effectLst/>
                <a:latin typeface="-webkit-standard"/>
              </a:rPr>
              <a:t> is simply a small callback function letting you </a:t>
            </a:r>
            <a:r>
              <a:rPr lang="en-GB" sz="2200" b="1" i="0" u="none" strike="noStrike" dirty="0">
                <a:effectLst/>
              </a:rPr>
              <a:t>peek</a:t>
            </a:r>
            <a:r>
              <a:rPr lang="en-GB" sz="2200" b="0" i="0" u="none" strike="noStrike" dirty="0">
                <a:effectLst/>
                <a:latin typeface="-webkit-standard"/>
              </a:rPr>
              <a:t> (or even modify) that layer’s activations before they flow on to the next layer </a:t>
            </a:r>
            <a:endParaRPr lang="en-GB" sz="2200" b="0" i="0" u="none" strike="noStrike" dirty="0">
              <a:effectLst/>
            </a:endParaRPr>
          </a:p>
          <a:p>
            <a:pPr marL="0" indent="0">
              <a:buNone/>
            </a:pPr>
            <a:endParaRPr lang="en-BD" sz="2200" dirty="0"/>
          </a:p>
        </p:txBody>
      </p:sp>
      <p:pic>
        <p:nvPicPr>
          <p:cNvPr id="6" name="Graphic 5">
            <a:extLst>
              <a:ext uri="{FF2B5EF4-FFF2-40B4-BE49-F238E27FC236}">
                <a16:creationId xmlns:a16="http://schemas.microsoft.com/office/drawing/2014/main" id="{A3B5EFE1-7B32-22B3-7248-D4957C03227B}"/>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4249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DD3F8-082E-3BB6-11DA-2C1808FA3B04}"/>
              </a:ext>
            </a:extLst>
          </p:cNvPr>
          <p:cNvSpPr>
            <a:spLocks noGrp="1"/>
          </p:cNvSpPr>
          <p:nvPr>
            <p:ph type="title"/>
          </p:nvPr>
        </p:nvSpPr>
        <p:spPr>
          <a:xfrm>
            <a:off x="838200" y="365125"/>
            <a:ext cx="10515600" cy="1306443"/>
          </a:xfrm>
        </p:spPr>
        <p:txBody>
          <a:bodyPr>
            <a:normAutofit/>
          </a:bodyPr>
          <a:lstStyle/>
          <a:p>
            <a:r>
              <a:rPr lang="en-GB" sz="4000"/>
              <a:t>W</a:t>
            </a:r>
            <a:r>
              <a:rPr lang="en-BD" sz="4000"/>
              <a:t>hy do we do it to the last layer of the VGG19?</a:t>
            </a:r>
          </a:p>
        </p:txBody>
      </p:sp>
      <p:graphicFrame>
        <p:nvGraphicFramePr>
          <p:cNvPr id="5" name="Content Placeholder 2">
            <a:extLst>
              <a:ext uri="{FF2B5EF4-FFF2-40B4-BE49-F238E27FC236}">
                <a16:creationId xmlns:a16="http://schemas.microsoft.com/office/drawing/2014/main" id="{C83B4628-E0DD-A8F0-62E9-E6C470B04CE1}"/>
              </a:ext>
            </a:extLst>
          </p:cNvPr>
          <p:cNvGraphicFramePr>
            <a:graphicFrameLocks noGrp="1"/>
          </p:cNvGraphicFramePr>
          <p:nvPr>
            <p:ph idx="1"/>
            <p:extLst>
              <p:ext uri="{D42A27DB-BD31-4B8C-83A1-F6EECF244321}">
                <p14:modId xmlns:p14="http://schemas.microsoft.com/office/powerpoint/2010/main" val="3514236993"/>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cartoon of men reading newspaper and reading a newspaper&#10;&#10;AI-generated content may be incorrect.">
            <a:extLst>
              <a:ext uri="{FF2B5EF4-FFF2-40B4-BE49-F238E27FC236}">
                <a16:creationId xmlns:a16="http://schemas.microsoft.com/office/drawing/2014/main" id="{6084CA8A-C2BE-2942-F2B3-B5C2A3F8754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65901" y="2260600"/>
            <a:ext cx="3365500" cy="2336800"/>
          </a:xfrm>
          <a:prstGeom prst="rect">
            <a:avLst/>
          </a:prstGeom>
        </p:spPr>
      </p:pic>
    </p:spTree>
    <p:extLst>
      <p:ext uri="{BB962C8B-B14F-4D97-AF65-F5344CB8AC3E}">
        <p14:creationId xmlns:p14="http://schemas.microsoft.com/office/powerpoint/2010/main" val="817230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08FF4-7B09-D93F-A70A-69ADBF198B7D}"/>
              </a:ext>
            </a:extLst>
          </p:cNvPr>
          <p:cNvSpPr>
            <a:spLocks noGrp="1"/>
          </p:cNvSpPr>
          <p:nvPr>
            <p:ph type="title"/>
          </p:nvPr>
        </p:nvSpPr>
        <p:spPr>
          <a:xfrm>
            <a:off x="686834" y="1153572"/>
            <a:ext cx="3200400" cy="4461163"/>
          </a:xfrm>
        </p:spPr>
        <p:txBody>
          <a:bodyPr>
            <a:normAutofit/>
          </a:bodyPr>
          <a:lstStyle/>
          <a:p>
            <a:r>
              <a:rPr lang="en-GB" sz="3400" b="0" i="0" u="none" strike="noStrike">
                <a:solidFill>
                  <a:srgbClr val="FFFFFF"/>
                </a:solidFill>
                <a:effectLst/>
                <a:latin typeface="-webkit-standard"/>
              </a:rPr>
              <a:t>Why the </a:t>
            </a:r>
            <a:r>
              <a:rPr lang="en-GB" sz="3400" b="1" i="0" u="none" strike="noStrike">
                <a:solidFill>
                  <a:srgbClr val="FFFFFF"/>
                </a:solidFill>
                <a:effectLst/>
              </a:rPr>
              <a:t>3rd MBConv block</a:t>
            </a:r>
            <a:r>
              <a:rPr lang="en-GB" sz="3400" b="0" i="0" u="none" strike="noStrike">
                <a:solidFill>
                  <a:srgbClr val="FFFFFF"/>
                </a:solidFill>
                <a:effectLst/>
                <a:latin typeface="-webkit-standard"/>
              </a:rPr>
              <a:t> in EfficientNet‑B0?</a:t>
            </a:r>
            <a:endParaRPr lang="en-BD" sz="34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B3111F-843E-0C6D-5FF9-56E21FE3BCFC}"/>
              </a:ext>
            </a:extLst>
          </p:cNvPr>
          <p:cNvSpPr>
            <a:spLocks noGrp="1"/>
          </p:cNvSpPr>
          <p:nvPr>
            <p:ph idx="1"/>
          </p:nvPr>
        </p:nvSpPr>
        <p:spPr>
          <a:xfrm>
            <a:off x="4447308" y="591344"/>
            <a:ext cx="6906491" cy="5585619"/>
          </a:xfrm>
        </p:spPr>
        <p:txBody>
          <a:bodyPr anchor="ctr">
            <a:normAutofit/>
          </a:bodyPr>
          <a:lstStyle/>
          <a:p>
            <a:pPr>
              <a:buNone/>
            </a:pPr>
            <a:r>
              <a:rPr lang="en-GB" sz="2200" b="1" dirty="0"/>
              <a:t>1.Comparable semantic depth</a:t>
            </a:r>
            <a:endParaRPr lang="en-GB" sz="2200" dirty="0"/>
          </a:p>
          <a:p>
            <a:pPr>
              <a:buFont typeface="Arial" panose="020B0604020202020204" pitchFamily="34" charset="0"/>
              <a:buChar char="•"/>
            </a:pPr>
            <a:r>
              <a:rPr lang="en-GB" sz="2200" dirty="0"/>
              <a:t>Early </a:t>
            </a:r>
            <a:r>
              <a:rPr lang="en-GB" sz="2200" dirty="0" err="1"/>
              <a:t>MBConv</a:t>
            </a:r>
            <a:r>
              <a:rPr lang="en-GB" sz="2200" dirty="0"/>
              <a:t> blocks (indices 0–2) capture very low‑level patterns (edges, </a:t>
            </a:r>
            <a:r>
              <a:rPr lang="en-GB" sz="2200" dirty="0" err="1"/>
              <a:t>colors</a:t>
            </a:r>
            <a:r>
              <a:rPr lang="en-GB" sz="2200" dirty="0"/>
              <a:t>).</a:t>
            </a:r>
          </a:p>
          <a:p>
            <a:pPr>
              <a:buFont typeface="Arial" panose="020B0604020202020204" pitchFamily="34" charset="0"/>
              <a:buChar char="•"/>
            </a:pPr>
            <a:r>
              <a:rPr lang="en-GB" sz="2200" dirty="0"/>
              <a:t>Very late blocks (indices ≥6) are almost as abstract as the final logits.</a:t>
            </a:r>
          </a:p>
          <a:p>
            <a:pPr>
              <a:buFont typeface="Arial" panose="020B0604020202020204" pitchFamily="34" charset="0"/>
              <a:buChar char="•"/>
            </a:pPr>
            <a:r>
              <a:rPr lang="en-GB" sz="2200" dirty="0">
                <a:highlight>
                  <a:srgbClr val="FFFF00"/>
                </a:highlight>
              </a:rPr>
              <a:t>Block </a:t>
            </a:r>
            <a:r>
              <a:rPr lang="en-GB" sz="2200" b="1" dirty="0">
                <a:highlight>
                  <a:srgbClr val="FFFF00"/>
                </a:highlight>
              </a:rPr>
              <a:t>3</a:t>
            </a:r>
            <a:r>
              <a:rPr lang="en-GB" sz="2200" dirty="0">
                <a:highlight>
                  <a:srgbClr val="FFFF00"/>
                </a:highlight>
              </a:rPr>
              <a:t> sits in the </a:t>
            </a:r>
            <a:r>
              <a:rPr lang="en-GB" sz="2200" b="1" dirty="0">
                <a:highlight>
                  <a:srgbClr val="FFFF00"/>
                </a:highlight>
              </a:rPr>
              <a:t>mid‑to‑high</a:t>
            </a:r>
            <a:r>
              <a:rPr lang="en-GB" sz="2200" dirty="0">
                <a:highlight>
                  <a:srgbClr val="FFFF00"/>
                </a:highlight>
              </a:rPr>
              <a:t> range—rich enough to encode shapes/textures, but still spatial.</a:t>
            </a:r>
          </a:p>
          <a:p>
            <a:pPr>
              <a:buNone/>
            </a:pPr>
            <a:r>
              <a:rPr lang="en-GB" sz="2200" b="1" dirty="0"/>
              <a:t>2.Spatial size match</a:t>
            </a:r>
            <a:endParaRPr lang="en-GB" sz="2200" dirty="0"/>
          </a:p>
          <a:p>
            <a:pPr>
              <a:buFont typeface="Arial" panose="020B0604020202020204" pitchFamily="34" charset="0"/>
              <a:buChar char="•"/>
            </a:pPr>
            <a:r>
              <a:rPr lang="en-GB" sz="2200" dirty="0"/>
              <a:t>At index 3, </a:t>
            </a:r>
            <a:r>
              <a:rPr lang="en-GB" sz="2200" dirty="0" err="1"/>
              <a:t>EfficientNet’s</a:t>
            </a:r>
            <a:r>
              <a:rPr lang="en-GB" sz="2200" dirty="0"/>
              <a:t> feature map is still reasonably large matching VGG’s last conv map resolution for meaningful MSE comparisons.</a:t>
            </a:r>
          </a:p>
          <a:p>
            <a:pPr>
              <a:buNone/>
            </a:pPr>
            <a:r>
              <a:rPr lang="en-GB" sz="2200" b="1" dirty="0"/>
              <a:t>3.Practical balance</a:t>
            </a:r>
            <a:endParaRPr lang="en-GB" sz="2200" dirty="0"/>
          </a:p>
          <a:p>
            <a:pPr>
              <a:buFont typeface="Arial" panose="020B0604020202020204" pitchFamily="34" charset="0"/>
              <a:buChar char="•"/>
            </a:pPr>
            <a:r>
              <a:rPr lang="en-GB" sz="2200" dirty="0">
                <a:highlight>
                  <a:srgbClr val="FFFF00"/>
                </a:highlight>
              </a:rPr>
              <a:t>It’s a “sweet spot” where both teacher and student have similar map sizes and semantic content, making the </a:t>
            </a:r>
            <a:r>
              <a:rPr lang="en-GB" sz="2200" b="1" dirty="0">
                <a:highlight>
                  <a:srgbClr val="FFFF00"/>
                </a:highlight>
              </a:rPr>
              <a:t>multi‑scale fusion loss</a:t>
            </a:r>
            <a:r>
              <a:rPr lang="en-GB" sz="2200" dirty="0">
                <a:highlight>
                  <a:srgbClr val="FFFF00"/>
                </a:highlight>
              </a:rPr>
              <a:t> stable.</a:t>
            </a:r>
          </a:p>
          <a:p>
            <a:endParaRPr lang="en-BD" sz="2200" dirty="0"/>
          </a:p>
        </p:txBody>
      </p:sp>
    </p:spTree>
    <p:extLst>
      <p:ext uri="{BB962C8B-B14F-4D97-AF65-F5344CB8AC3E}">
        <p14:creationId xmlns:p14="http://schemas.microsoft.com/office/powerpoint/2010/main" val="1198889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8225-288F-16B3-2E57-28F90014B5F0}"/>
              </a:ext>
            </a:extLst>
          </p:cNvPr>
          <p:cNvSpPr>
            <a:spLocks noGrp="1"/>
          </p:cNvSpPr>
          <p:nvPr>
            <p:ph type="title"/>
          </p:nvPr>
        </p:nvSpPr>
        <p:spPr>
          <a:xfrm>
            <a:off x="521208" y="978408"/>
            <a:ext cx="4029166" cy="1707642"/>
          </a:xfrm>
        </p:spPr>
        <p:txBody>
          <a:bodyPr>
            <a:normAutofit fontScale="90000"/>
          </a:bodyPr>
          <a:lstStyle/>
          <a:p>
            <a:r>
              <a:rPr lang="en-GB" b="1" i="0" u="none" strike="noStrike" dirty="0" err="1">
                <a:effectLst/>
                <a:latin typeface="Inter"/>
              </a:rPr>
              <a:t>Figshare</a:t>
            </a:r>
            <a:r>
              <a:rPr lang="en-GB" b="1" i="0" u="none" strike="noStrike" dirty="0">
                <a:effectLst/>
                <a:latin typeface="Inter"/>
              </a:rPr>
              <a:t> Brain </a:t>
            </a:r>
            <a:r>
              <a:rPr lang="en-GB" b="1" i="0" u="none" strike="noStrike" dirty="0" err="1">
                <a:effectLst/>
                <a:latin typeface="Inter"/>
              </a:rPr>
              <a:t>Tumor</a:t>
            </a:r>
            <a:r>
              <a:rPr lang="en-GB" b="1" i="0" u="none" strike="noStrike" dirty="0">
                <a:effectLst/>
                <a:latin typeface="Inter"/>
              </a:rPr>
              <a:t> Dataset</a:t>
            </a:r>
            <a:br>
              <a:rPr lang="en-GB" b="1" i="0" u="none" strike="noStrike" dirty="0">
                <a:effectLst/>
                <a:latin typeface="Inter"/>
              </a:rPr>
            </a:br>
            <a:endParaRPr lang="en-BD" dirty="0"/>
          </a:p>
        </p:txBody>
      </p:sp>
      <p:graphicFrame>
        <p:nvGraphicFramePr>
          <p:cNvPr id="30" name="Content Placeholder 2">
            <a:extLst>
              <a:ext uri="{FF2B5EF4-FFF2-40B4-BE49-F238E27FC236}">
                <a16:creationId xmlns:a16="http://schemas.microsoft.com/office/drawing/2014/main" id="{F227CB7D-D0A1-4641-DA1C-C1119A5DE11B}"/>
              </a:ext>
            </a:extLst>
          </p:cNvPr>
          <p:cNvGraphicFramePr>
            <a:graphicFrameLocks noGrp="1"/>
          </p:cNvGraphicFramePr>
          <p:nvPr>
            <p:ph idx="1"/>
            <p:extLst>
              <p:ext uri="{D42A27DB-BD31-4B8C-83A1-F6EECF244321}">
                <p14:modId xmlns:p14="http://schemas.microsoft.com/office/powerpoint/2010/main" val="1519931863"/>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345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B2EF6-45B6-7BB5-BF9E-3DC87435B938}"/>
              </a:ext>
            </a:extLst>
          </p:cNvPr>
          <p:cNvSpPr>
            <a:spLocks noGrp="1"/>
          </p:cNvSpPr>
          <p:nvPr>
            <p:ph type="title"/>
          </p:nvPr>
        </p:nvSpPr>
        <p:spPr>
          <a:xfrm>
            <a:off x="804672" y="802955"/>
            <a:ext cx="3858768" cy="1454051"/>
          </a:xfrm>
        </p:spPr>
        <p:txBody>
          <a:bodyPr>
            <a:normAutofit fontScale="90000"/>
          </a:bodyPr>
          <a:lstStyle/>
          <a:p>
            <a:r>
              <a:rPr lang="en-BD" sz="2500" dirty="0">
                <a:solidFill>
                  <a:schemeClr val="tx2"/>
                </a:solidFill>
              </a:rPr>
              <a:t>Now we put them together and feed the maps to our Multi-scaler Geometric feature fusion loss</a:t>
            </a:r>
          </a:p>
        </p:txBody>
      </p:sp>
      <p:sp>
        <p:nvSpPr>
          <p:cNvPr id="9" name="Content Placeholder 8">
            <a:extLst>
              <a:ext uri="{FF2B5EF4-FFF2-40B4-BE49-F238E27FC236}">
                <a16:creationId xmlns:a16="http://schemas.microsoft.com/office/drawing/2014/main" id="{189C6665-0FBF-E292-60FC-B861603A493F}"/>
              </a:ext>
            </a:extLst>
          </p:cNvPr>
          <p:cNvSpPr>
            <a:spLocks noGrp="1"/>
          </p:cNvSpPr>
          <p:nvPr>
            <p:ph idx="1"/>
          </p:nvPr>
        </p:nvSpPr>
        <p:spPr>
          <a:xfrm>
            <a:off x="804673" y="2468879"/>
            <a:ext cx="3702014" cy="3306279"/>
          </a:xfrm>
        </p:spPr>
        <p:txBody>
          <a:bodyPr anchor="t">
            <a:normAutofit fontScale="92500" lnSpcReduction="20000"/>
          </a:bodyPr>
          <a:lstStyle/>
          <a:p>
            <a:pPr marL="0" indent="0">
              <a:buNone/>
            </a:pPr>
            <a:r>
              <a:rPr lang="en-GB" sz="1600" b="1" i="0" u="none" strike="noStrike" dirty="0">
                <a:solidFill>
                  <a:srgbClr val="000000"/>
                </a:solidFill>
                <a:effectLst/>
                <a:highlight>
                  <a:srgbClr val="FFFF00"/>
                </a:highlight>
              </a:rPr>
              <a:t>Multi-Scale Analysis:</a:t>
            </a:r>
            <a:r>
              <a:rPr lang="en-GB" sz="1600" b="0" i="0" u="none" strike="noStrike" dirty="0">
                <a:solidFill>
                  <a:srgbClr val="000000"/>
                </a:solidFill>
                <a:effectLst/>
                <a:highlight>
                  <a:srgbClr val="FFFF00"/>
                </a:highlight>
                <a:latin typeface="-webkit-standard"/>
              </a:rPr>
              <a:t> </a:t>
            </a:r>
            <a:r>
              <a:rPr lang="en-GB" sz="1600" b="0" i="0" u="none" strike="noStrike" dirty="0">
                <a:solidFill>
                  <a:srgbClr val="000000"/>
                </a:solidFill>
                <a:effectLst/>
                <a:highlight>
                  <a:srgbClr val="FFFF00"/>
                </a:highlight>
              </a:rPr>
              <a:t>The extracted feature maps are processed at multiple scales to capture both coarse and fine-grained information. This is achieved by applying adaptive average pooling operations to resize the feature maps to various dimensions (e.g., 1×1, 2×2, 4×4).</a:t>
            </a:r>
            <a:r>
              <a:rPr lang="en-GB" sz="1600" b="0" i="0" u="none" strike="noStrike" dirty="0">
                <a:solidFill>
                  <a:srgbClr val="000000"/>
                </a:solidFill>
                <a:effectLst/>
                <a:highlight>
                  <a:srgbClr val="FFFF00"/>
                </a:highlight>
                <a:latin typeface="-webkit-standard"/>
              </a:rPr>
              <a:t>​</a:t>
            </a:r>
            <a:br>
              <a:rPr lang="en-GB" sz="1600" b="0" i="0" u="none" strike="noStrike" dirty="0">
                <a:solidFill>
                  <a:srgbClr val="000000"/>
                </a:solidFill>
                <a:effectLst/>
                <a:latin typeface="-webkit-standard"/>
              </a:rPr>
            </a:br>
            <a:br>
              <a:rPr lang="en-GB" sz="1600" b="0" i="0" u="none" strike="noStrike" dirty="0">
                <a:solidFill>
                  <a:srgbClr val="000000"/>
                </a:solidFill>
                <a:effectLst/>
                <a:latin typeface="-webkit-standard"/>
              </a:rPr>
            </a:br>
            <a:r>
              <a:rPr lang="en-GB" sz="1600" b="0" i="0" u="none" strike="noStrike" dirty="0">
                <a:solidFill>
                  <a:srgbClr val="000000"/>
                </a:solidFill>
                <a:effectLst/>
                <a:latin typeface="-webkit-standard"/>
              </a:rPr>
              <a:t>We combine all these and compute total loss in the training loop </a:t>
            </a:r>
          </a:p>
          <a:p>
            <a:pPr>
              <a:buNone/>
            </a:pPr>
            <a:r>
              <a:rPr lang="en-GB" sz="1400" b="1" dirty="0"/>
              <a:t>Hard Labels (Cross-Entropy):</a:t>
            </a:r>
            <a:r>
              <a:rPr lang="en-GB" sz="1400" dirty="0"/>
              <a:t> Ensure that the student model learns to make accurate predictions aligned with the true class assignments.​</a:t>
            </a:r>
          </a:p>
          <a:p>
            <a:pPr marL="0" indent="0">
              <a:buNone/>
            </a:pPr>
            <a:r>
              <a:rPr lang="en-GB" sz="1400" b="1" dirty="0"/>
              <a:t>Soft Labels (KL Divergence):</a:t>
            </a:r>
            <a:r>
              <a:rPr lang="en-GB" sz="1400" dirty="0"/>
              <a:t> Encourage the student model to mimic the teacher's output distribution, capturing the teacher's learned inter-class relationships and nuances</a:t>
            </a:r>
          </a:p>
          <a:p>
            <a:pPr marL="0" indent="0">
              <a:buNone/>
            </a:pPr>
            <a:endParaRPr lang="en-US" sz="1600" dirty="0">
              <a:solidFill>
                <a:schemeClr val="tx2"/>
              </a:solidFill>
            </a:endParaRPr>
          </a:p>
        </p:txBody>
      </p:sp>
      <p:grpSp>
        <p:nvGrpSpPr>
          <p:cNvPr id="35" name="Group 3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6" name="Freeform: Shape 3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black screen with white text&#10;&#10;AI-generated content may be incorrect.">
            <a:extLst>
              <a:ext uri="{FF2B5EF4-FFF2-40B4-BE49-F238E27FC236}">
                <a16:creationId xmlns:a16="http://schemas.microsoft.com/office/drawing/2014/main" id="{6C853C11-A872-8C04-95BF-EF9916CC80F9}"/>
              </a:ext>
            </a:extLst>
          </p:cNvPr>
          <p:cNvPicPr>
            <a:picLocks noChangeAspect="1"/>
          </p:cNvPicPr>
          <p:nvPr/>
        </p:nvPicPr>
        <p:blipFill>
          <a:blip r:embed="rId2"/>
          <a:stretch>
            <a:fillRect/>
          </a:stretch>
        </p:blipFill>
        <p:spPr>
          <a:xfrm>
            <a:off x="4710476" y="439543"/>
            <a:ext cx="7140149" cy="5569372"/>
          </a:xfrm>
          <a:prstGeom prst="rect">
            <a:avLst/>
          </a:prstGeom>
        </p:spPr>
      </p:pic>
    </p:spTree>
    <p:extLst>
      <p:ext uri="{BB962C8B-B14F-4D97-AF65-F5344CB8AC3E}">
        <p14:creationId xmlns:p14="http://schemas.microsoft.com/office/powerpoint/2010/main" val="315231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86EB0-D411-6C7B-8CA7-6E339B66C08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Summary of classification results</a:t>
            </a:r>
          </a:p>
        </p:txBody>
      </p:sp>
      <p:pic>
        <p:nvPicPr>
          <p:cNvPr id="5" name="Content Placeholder 4" descr="A screenshot of a black screen&#10;&#10;AI-generated content may be incorrect.">
            <a:extLst>
              <a:ext uri="{FF2B5EF4-FFF2-40B4-BE49-F238E27FC236}">
                <a16:creationId xmlns:a16="http://schemas.microsoft.com/office/drawing/2014/main" id="{BC892906-DFD3-FC2E-E95A-8E532271E01B}"/>
              </a:ext>
            </a:extLst>
          </p:cNvPr>
          <p:cNvPicPr>
            <a:picLocks noGrp="1" noChangeAspect="1"/>
          </p:cNvPicPr>
          <p:nvPr>
            <p:ph idx="1"/>
          </p:nvPr>
        </p:nvPicPr>
        <p:blipFill>
          <a:blip r:embed="rId3"/>
          <a:stretch>
            <a:fillRect/>
          </a:stretch>
        </p:blipFill>
        <p:spPr>
          <a:xfrm>
            <a:off x="643467" y="1704945"/>
            <a:ext cx="10905066" cy="4334763"/>
          </a:xfrm>
          <a:prstGeom prst="rect">
            <a:avLst/>
          </a:prstGeom>
        </p:spPr>
      </p:pic>
    </p:spTree>
    <p:extLst>
      <p:ext uri="{BB962C8B-B14F-4D97-AF65-F5344CB8AC3E}">
        <p14:creationId xmlns:p14="http://schemas.microsoft.com/office/powerpoint/2010/main" val="3653481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B179B-AE45-D010-8BBA-8C36A7AFB455}"/>
              </a:ext>
            </a:extLst>
          </p:cNvPr>
          <p:cNvSpPr>
            <a:spLocks noGrp="1"/>
          </p:cNvSpPr>
          <p:nvPr>
            <p:ph type="title"/>
          </p:nvPr>
        </p:nvSpPr>
        <p:spPr>
          <a:xfrm>
            <a:off x="838200" y="365125"/>
            <a:ext cx="10515600" cy="1325563"/>
          </a:xfrm>
        </p:spPr>
        <p:txBody>
          <a:bodyPr>
            <a:normAutofit/>
          </a:bodyPr>
          <a:lstStyle/>
          <a:p>
            <a:r>
              <a:rPr lang="en-BD" sz="5400"/>
              <a:t>Why are all our results so similar?</a:t>
            </a:r>
          </a:p>
        </p:txBody>
      </p:sp>
      <p:sp>
        <p:nvSpPr>
          <p:cNvPr id="2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A9A651-6261-AD31-4FF4-CA3C0572FD0A}"/>
              </a:ext>
            </a:extLst>
          </p:cNvPr>
          <p:cNvSpPr>
            <a:spLocks noGrp="1"/>
          </p:cNvSpPr>
          <p:nvPr>
            <p:ph idx="1"/>
          </p:nvPr>
        </p:nvSpPr>
        <p:spPr>
          <a:xfrm>
            <a:off x="838200" y="1929384"/>
            <a:ext cx="10515600" cy="4251960"/>
          </a:xfrm>
        </p:spPr>
        <p:txBody>
          <a:bodyPr>
            <a:normAutofit/>
          </a:bodyPr>
          <a:lstStyle/>
          <a:p>
            <a:r>
              <a:rPr lang="en-GB" sz="2200" b="0" i="0" u="none" strike="noStrike" dirty="0">
                <a:effectLst/>
                <a:latin typeface="-webkit-standard"/>
              </a:rPr>
              <a:t>The dataset is small </a:t>
            </a:r>
          </a:p>
          <a:p>
            <a:r>
              <a:rPr lang="en-GB" sz="2200" b="0" i="0" u="none" strike="noStrike" dirty="0">
                <a:effectLst/>
                <a:highlight>
                  <a:srgbClr val="FFFF00"/>
                </a:highlight>
                <a:latin typeface="-webkit-standard"/>
              </a:rPr>
              <a:t>Strong student </a:t>
            </a:r>
            <a:r>
              <a:rPr lang="en-GB" sz="2200" b="0" i="0" u="none" strike="noStrike" dirty="0">
                <a:effectLst/>
                <a:latin typeface="-webkit-standard"/>
              </a:rPr>
              <a:t>EfficientNet-B0 is known for its </a:t>
            </a:r>
            <a:r>
              <a:rPr lang="en-GB" sz="2200" b="1" i="0" u="none" strike="noStrike" dirty="0">
                <a:effectLst/>
              </a:rPr>
              <a:t>efficiency and representational strength</a:t>
            </a:r>
            <a:r>
              <a:rPr lang="en-GB" sz="2200" b="0" i="0" u="none" strike="noStrike" dirty="0">
                <a:effectLst/>
                <a:latin typeface="-webkit-standard"/>
              </a:rPr>
              <a:t>—it may already be near the </a:t>
            </a:r>
            <a:r>
              <a:rPr lang="en-GB" sz="2200" b="1" i="0" u="none" strike="noStrike" dirty="0">
                <a:effectLst/>
              </a:rPr>
              <a:t>performance ceiling</a:t>
            </a:r>
            <a:r>
              <a:rPr lang="en-GB" sz="2200" b="0" i="0" u="none" strike="noStrike" dirty="0">
                <a:effectLst/>
                <a:latin typeface="-webkit-standard"/>
              </a:rPr>
              <a:t> for this task</a:t>
            </a:r>
          </a:p>
          <a:p>
            <a:r>
              <a:rPr lang="en-GB" sz="2200" dirty="0"/>
              <a:t>Even with hybrid or ensemble setups, the core representations (texture in CNNs, attention in </a:t>
            </a:r>
            <a:r>
              <a:rPr lang="en-GB" sz="2200" dirty="0" err="1"/>
              <a:t>ViTs</a:t>
            </a:r>
            <a:r>
              <a:rPr lang="en-GB" sz="2200" dirty="0"/>
              <a:t>) overlap significantly at the output level when distilled through logits.</a:t>
            </a:r>
          </a:p>
          <a:p>
            <a:r>
              <a:rPr lang="en-GB" sz="2200" dirty="0"/>
              <a:t>Hence, </a:t>
            </a:r>
            <a:r>
              <a:rPr lang="en-GB" sz="2200" b="1" dirty="0"/>
              <a:t>student receives similar supervision</a:t>
            </a:r>
            <a:r>
              <a:rPr lang="en-GB" sz="2200" dirty="0"/>
              <a:t> regardless of teacher variant, leading to similar accuracy.</a:t>
            </a:r>
          </a:p>
          <a:p>
            <a:pPr algn="l">
              <a:buNone/>
            </a:pPr>
            <a:r>
              <a:rPr lang="en-BD" sz="1600" b="1" i="0" u="none" strike="noStrike" dirty="0">
                <a:solidFill>
                  <a:srgbClr val="000000"/>
                </a:solidFill>
                <a:effectLst/>
              </a:rPr>
              <a:t> </a:t>
            </a:r>
            <a:r>
              <a:rPr lang="en-GB" sz="1600" b="1" i="0" u="none" strike="noStrike" dirty="0">
                <a:solidFill>
                  <a:srgbClr val="000000"/>
                </a:solidFill>
                <a:effectLst/>
              </a:rPr>
              <a:t>KD Loss Dominance &amp; Hyperparameter Stability</a:t>
            </a:r>
          </a:p>
          <a:p>
            <a:pPr algn="l">
              <a:buFont typeface="Arial" panose="020B0604020202020204" pitchFamily="34" charset="0"/>
              <a:buChar char="•"/>
            </a:pPr>
            <a:r>
              <a:rPr lang="en-GB" sz="1600" dirty="0">
                <a:solidFill>
                  <a:srgbClr val="000000"/>
                </a:solidFill>
              </a:rPr>
              <a:t>O</a:t>
            </a:r>
            <a:r>
              <a:rPr lang="en-GB" sz="1600" b="0" i="0" u="none" strike="noStrike" dirty="0">
                <a:solidFill>
                  <a:srgbClr val="000000"/>
                </a:solidFill>
                <a:effectLst/>
              </a:rPr>
              <a:t>ur KD loss mixes CE + KL with weights (e.g., </a:t>
            </a:r>
            <a:r>
              <a:rPr lang="el-GR" sz="1600" b="0" i="0" u="none" strike="noStrike" dirty="0">
                <a:solidFill>
                  <a:srgbClr val="000000"/>
                </a:solidFill>
                <a:effectLst/>
              </a:rPr>
              <a:t>α=0.</a:t>
            </a:r>
            <a:r>
              <a:rPr lang="en-US" sz="1600" b="0" i="0" u="none" strike="noStrike" dirty="0">
                <a:solidFill>
                  <a:srgbClr val="000000"/>
                </a:solidFill>
                <a:effectLst/>
              </a:rPr>
              <a:t>1</a:t>
            </a:r>
            <a:r>
              <a:rPr lang="el-GR" sz="1600" b="0" i="0" u="none" strike="noStrike" dirty="0">
                <a:solidFill>
                  <a:srgbClr val="000000"/>
                </a:solidFill>
                <a:effectLst/>
              </a:rPr>
              <a:t>, </a:t>
            </a:r>
            <a:r>
              <a:rPr lang="en-GB" sz="1600" b="0" i="0" u="none" strike="noStrike" dirty="0">
                <a:solidFill>
                  <a:srgbClr val="000000"/>
                </a:solidFill>
                <a:effectLst/>
              </a:rPr>
              <a:t>T=4). These fixed values likely </a:t>
            </a:r>
            <a:r>
              <a:rPr lang="en-GB" sz="1600" b="1" i="0" u="none" strike="noStrike" dirty="0">
                <a:solidFill>
                  <a:srgbClr val="000000"/>
                </a:solidFill>
                <a:effectLst/>
              </a:rPr>
              <a:t>stabilize training</a:t>
            </a:r>
            <a:r>
              <a:rPr lang="en-GB" sz="1600" b="0" i="0" u="none" strike="noStrike" dirty="0">
                <a:solidFill>
                  <a:srgbClr val="000000"/>
                </a:solidFill>
                <a:effectLst/>
              </a:rPr>
              <a:t>, reducing variance across experiments.</a:t>
            </a:r>
          </a:p>
          <a:p>
            <a:pPr algn="l">
              <a:buFont typeface="Arial" panose="020B0604020202020204" pitchFamily="34" charset="0"/>
              <a:buChar char="•"/>
            </a:pPr>
            <a:r>
              <a:rPr lang="en-GB" sz="1600" b="0" i="0" u="none" strike="noStrike" dirty="0">
                <a:solidFill>
                  <a:srgbClr val="000000"/>
                </a:solidFill>
                <a:effectLst/>
              </a:rPr>
              <a:t>Combined with the fact that you froze all teacher layers, there’s limited dynamic variation that could cause significant shifts in performance.</a:t>
            </a:r>
          </a:p>
          <a:p>
            <a:endParaRPr lang="en-BD" sz="2200" dirty="0"/>
          </a:p>
        </p:txBody>
      </p:sp>
    </p:spTree>
    <p:extLst>
      <p:ext uri="{BB962C8B-B14F-4D97-AF65-F5344CB8AC3E}">
        <p14:creationId xmlns:p14="http://schemas.microsoft.com/office/powerpoint/2010/main" val="3283056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89550-A21C-D636-D027-7BEB2B90B0A9}"/>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Now let’s discuss the final part which is the segmentation</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42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0AB1F-5778-98B2-2161-999FFEC45A52}"/>
              </a:ext>
            </a:extLst>
          </p:cNvPr>
          <p:cNvSpPr>
            <a:spLocks noGrp="1"/>
          </p:cNvSpPr>
          <p:nvPr>
            <p:ph type="title"/>
          </p:nvPr>
        </p:nvSpPr>
        <p:spPr>
          <a:xfrm>
            <a:off x="793662" y="386930"/>
            <a:ext cx="10066122" cy="1298448"/>
          </a:xfrm>
        </p:spPr>
        <p:txBody>
          <a:bodyPr anchor="b">
            <a:normAutofit/>
          </a:bodyPr>
          <a:lstStyle/>
          <a:p>
            <a:r>
              <a:rPr lang="en-BD"/>
              <a:t>We have used (U-net + VIT) for segmentation</a:t>
            </a:r>
            <a:endParaRPr lang="en-BD" dirty="0"/>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0F00D36-4F7C-EBBC-5D17-69E39B66A8D9}"/>
              </a:ext>
            </a:extLst>
          </p:cNvPr>
          <p:cNvSpPr>
            <a:spLocks noGrp="1"/>
          </p:cNvSpPr>
          <p:nvPr>
            <p:ph idx="1"/>
          </p:nvPr>
        </p:nvSpPr>
        <p:spPr>
          <a:xfrm>
            <a:off x="793661" y="2390503"/>
            <a:ext cx="3577609" cy="3848456"/>
          </a:xfrm>
        </p:spPr>
        <p:txBody>
          <a:bodyPr anchor="ctr">
            <a:normAutofit fontScale="92500" lnSpcReduction="10000"/>
          </a:bodyPr>
          <a:lstStyle/>
          <a:p>
            <a:r>
              <a:rPr lang="en-GB" sz="1600" b="1" dirty="0">
                <a:latin typeface="Arial" panose="020B0604020202020204" pitchFamily="34" charset="0"/>
                <a:cs typeface="Arial" panose="020B0604020202020204" pitchFamily="34" charset="0"/>
              </a:rPr>
              <a:t>Contracting Path (Encoder):</a:t>
            </a:r>
            <a:r>
              <a:rPr lang="en-GB" sz="1600" dirty="0">
                <a:latin typeface="Arial" panose="020B0604020202020204" pitchFamily="34" charset="0"/>
                <a:cs typeface="Arial" panose="020B0604020202020204" pitchFamily="34" charset="0"/>
              </a:rPr>
              <a:t> Extracts hierarchical features using repeated convolutions and pooling, reducing spatial dimensions while increasing semantic abstraction.</a:t>
            </a:r>
          </a:p>
          <a:p>
            <a:r>
              <a:rPr lang="en-GB" sz="1600" b="1" dirty="0">
                <a:latin typeface="Arial" panose="020B0604020202020204" pitchFamily="34" charset="0"/>
                <a:cs typeface="Arial" panose="020B0604020202020204" pitchFamily="34" charset="0"/>
              </a:rPr>
              <a:t>Expanding Path (Decoder):</a:t>
            </a: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Upsamples</a:t>
            </a:r>
            <a:r>
              <a:rPr lang="en-GB" sz="1600" dirty="0">
                <a:latin typeface="Arial" panose="020B0604020202020204" pitchFamily="34" charset="0"/>
                <a:cs typeface="Arial" panose="020B0604020202020204" pitchFamily="34" charset="0"/>
              </a:rPr>
              <a:t> the compressed feature maps to recover spatial resolution, often using transposed convolutions or bilinear </a:t>
            </a:r>
            <a:r>
              <a:rPr lang="en-GB" sz="1600" dirty="0" err="1">
                <a:latin typeface="Arial" panose="020B0604020202020204" pitchFamily="34" charset="0"/>
                <a:cs typeface="Arial" panose="020B0604020202020204" pitchFamily="34" charset="0"/>
              </a:rPr>
              <a:t>upsampling</a:t>
            </a:r>
            <a:r>
              <a:rPr lang="en-GB" sz="1600" dirty="0">
                <a:latin typeface="Arial" panose="020B0604020202020204" pitchFamily="34" charset="0"/>
                <a:cs typeface="Arial" panose="020B0604020202020204" pitchFamily="34" charset="0"/>
              </a:rPr>
              <a:t>.</a:t>
            </a:r>
          </a:p>
          <a:p>
            <a:r>
              <a:rPr lang="en-GB" sz="1600" b="1" dirty="0">
                <a:latin typeface="Arial" panose="020B0604020202020204" pitchFamily="34" charset="0"/>
                <a:cs typeface="Arial" panose="020B0604020202020204" pitchFamily="34" charset="0"/>
              </a:rPr>
              <a:t>Skip Connections:</a:t>
            </a:r>
            <a:r>
              <a:rPr lang="en-GB" sz="1600" dirty="0">
                <a:latin typeface="Arial" panose="020B0604020202020204" pitchFamily="34" charset="0"/>
                <a:cs typeface="Arial" panose="020B0604020202020204" pitchFamily="34" charset="0"/>
              </a:rPr>
              <a:t> Directly passing high-resolution features from the encoder to the corresponding decoder layers, preserving fine-grained details for accurate segmentation.</a:t>
            </a:r>
          </a:p>
          <a:p>
            <a:endParaRPr lang="en-US" sz="2000" dirty="0"/>
          </a:p>
        </p:txBody>
      </p:sp>
      <p:pic>
        <p:nvPicPr>
          <p:cNvPr id="5" name="Content Placeholder 4" descr="A screenshot of a video&#10;&#10;AI-generated content may be incorrect.">
            <a:extLst>
              <a:ext uri="{FF2B5EF4-FFF2-40B4-BE49-F238E27FC236}">
                <a16:creationId xmlns:a16="http://schemas.microsoft.com/office/drawing/2014/main" id="{477EF56D-25E1-B678-E971-024739034CB4}"/>
              </a:ext>
            </a:extLst>
          </p:cNvPr>
          <p:cNvPicPr>
            <a:picLocks noChangeAspect="1"/>
          </p:cNvPicPr>
          <p:nvPr/>
        </p:nvPicPr>
        <p:blipFill rotWithShape="1">
          <a:blip r:embed="rId3"/>
          <a:srcRect t="25435" r="13336" b="11434"/>
          <a:stretch/>
        </p:blipFill>
        <p:spPr>
          <a:xfrm>
            <a:off x="4317793" y="2389218"/>
            <a:ext cx="7820730" cy="3701476"/>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19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brain process&#10;&#10;AI-generated content may be incorrect.">
            <a:extLst>
              <a:ext uri="{FF2B5EF4-FFF2-40B4-BE49-F238E27FC236}">
                <a16:creationId xmlns:a16="http://schemas.microsoft.com/office/drawing/2014/main" id="{73D0B702-50E0-33BC-3E26-CC4C92EEA8A2}"/>
              </a:ext>
            </a:extLst>
          </p:cNvPr>
          <p:cNvPicPr>
            <a:picLocks noGrp="1" noChangeAspect="1"/>
          </p:cNvPicPr>
          <p:nvPr>
            <p:ph idx="1"/>
          </p:nvPr>
        </p:nvPicPr>
        <p:blipFill>
          <a:blip r:embed="rId3"/>
          <a:stretch>
            <a:fillRect/>
          </a:stretch>
        </p:blipFill>
        <p:spPr>
          <a:xfrm>
            <a:off x="666161" y="227940"/>
            <a:ext cx="9963723" cy="6401692"/>
          </a:xfrm>
          <a:prstGeom prst="rect">
            <a:avLst/>
          </a:prstGeom>
        </p:spPr>
      </p:pic>
    </p:spTree>
    <p:extLst>
      <p:ext uri="{BB962C8B-B14F-4D97-AF65-F5344CB8AC3E}">
        <p14:creationId xmlns:p14="http://schemas.microsoft.com/office/powerpoint/2010/main" val="150727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descr="A close up of a blue and green leaf&#10;&#10;AI-generated content may be incorrect.">
            <a:extLst>
              <a:ext uri="{FF2B5EF4-FFF2-40B4-BE49-F238E27FC236}">
                <a16:creationId xmlns:a16="http://schemas.microsoft.com/office/drawing/2014/main" id="{A87D161B-087E-C0E3-F86C-C1026345FC5E}"/>
              </a:ext>
            </a:extLst>
          </p:cNvPr>
          <p:cNvPicPr>
            <a:picLocks noChangeAspect="1"/>
          </p:cNvPicPr>
          <p:nvPr/>
        </p:nvPicPr>
        <p:blipFill>
          <a:blip r:embed="rId3">
            <a:duotone>
              <a:schemeClr val="bg2">
                <a:shade val="45000"/>
                <a:satMod val="135000"/>
              </a:schemeClr>
              <a:prstClr val="white"/>
            </a:duotone>
          </a:blip>
          <a:srcRect b="25000"/>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8B1B3-37F7-7BFC-62B4-6A533C755B17}"/>
              </a:ext>
            </a:extLst>
          </p:cNvPr>
          <p:cNvSpPr>
            <a:spLocks noGrp="1"/>
          </p:cNvSpPr>
          <p:nvPr>
            <p:ph type="title"/>
          </p:nvPr>
        </p:nvSpPr>
        <p:spPr>
          <a:xfrm>
            <a:off x="838200" y="365125"/>
            <a:ext cx="10515600" cy="1325563"/>
          </a:xfrm>
        </p:spPr>
        <p:txBody>
          <a:bodyPr>
            <a:normAutofit/>
          </a:bodyPr>
          <a:lstStyle/>
          <a:p>
            <a:r>
              <a:rPr lang="en-BD"/>
              <a:t>For student we use a smaller U-net </a:t>
            </a:r>
          </a:p>
        </p:txBody>
      </p:sp>
      <p:graphicFrame>
        <p:nvGraphicFramePr>
          <p:cNvPr id="37" name="Content Placeholder 2">
            <a:extLst>
              <a:ext uri="{FF2B5EF4-FFF2-40B4-BE49-F238E27FC236}">
                <a16:creationId xmlns:a16="http://schemas.microsoft.com/office/drawing/2014/main" id="{34A7CF2C-45FA-90C0-FE1E-72A72E44FF9E}"/>
              </a:ext>
            </a:extLst>
          </p:cNvPr>
          <p:cNvGraphicFramePr>
            <a:graphicFrameLocks noGrp="1"/>
          </p:cNvGraphicFramePr>
          <p:nvPr>
            <p:ph idx="1"/>
            <p:extLst>
              <p:ext uri="{D42A27DB-BD31-4B8C-83A1-F6EECF244321}">
                <p14:modId xmlns:p14="http://schemas.microsoft.com/office/powerpoint/2010/main" val="8249345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4966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E4E0C-5849-DED0-9978-74D771641A1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Initial results</a:t>
            </a:r>
          </a:p>
        </p:txBody>
      </p:sp>
      <p:pic>
        <p:nvPicPr>
          <p:cNvPr id="5" name="Content Placeholder 4" descr="A screenshot of a phone&#10;&#10;AI-generated content may be incorrect.">
            <a:extLst>
              <a:ext uri="{FF2B5EF4-FFF2-40B4-BE49-F238E27FC236}">
                <a16:creationId xmlns:a16="http://schemas.microsoft.com/office/drawing/2014/main" id="{A97DEC3D-E8BC-283E-3CC9-2A9567A4D520}"/>
              </a:ext>
            </a:extLst>
          </p:cNvPr>
          <p:cNvPicPr>
            <a:picLocks noGrp="1" noChangeAspect="1"/>
          </p:cNvPicPr>
          <p:nvPr>
            <p:ph idx="1"/>
          </p:nvPr>
        </p:nvPicPr>
        <p:blipFill>
          <a:blip r:embed="rId2"/>
          <a:stretch>
            <a:fillRect/>
          </a:stretch>
        </p:blipFill>
        <p:spPr>
          <a:xfrm>
            <a:off x="643467" y="2754557"/>
            <a:ext cx="10905066" cy="2235538"/>
          </a:xfrm>
          <a:prstGeom prst="rect">
            <a:avLst/>
          </a:prstGeom>
        </p:spPr>
      </p:pic>
    </p:spTree>
    <p:extLst>
      <p:ext uri="{BB962C8B-B14F-4D97-AF65-F5344CB8AC3E}">
        <p14:creationId xmlns:p14="http://schemas.microsoft.com/office/powerpoint/2010/main" val="268434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ollage of images of a person's body&#10;&#10;AI-generated content may be incorrect.">
            <a:extLst>
              <a:ext uri="{FF2B5EF4-FFF2-40B4-BE49-F238E27FC236}">
                <a16:creationId xmlns:a16="http://schemas.microsoft.com/office/drawing/2014/main" id="{46DDF641-2F94-26A2-371C-5AF5F95759BC}"/>
              </a:ext>
            </a:extLst>
          </p:cNvPr>
          <p:cNvPicPr>
            <a:picLocks noGrp="1" noChangeAspect="1"/>
          </p:cNvPicPr>
          <p:nvPr>
            <p:ph idx="1"/>
          </p:nvPr>
        </p:nvPicPr>
        <p:blipFill>
          <a:blip r:embed="rId2"/>
          <a:stretch>
            <a:fillRect/>
          </a:stretch>
        </p:blipFill>
        <p:spPr>
          <a:xfrm>
            <a:off x="2521131" y="193767"/>
            <a:ext cx="6061165" cy="6268962"/>
          </a:xfrm>
          <a:prstGeom prst="rect">
            <a:avLst/>
          </a:prstGeom>
        </p:spPr>
      </p:pic>
    </p:spTree>
    <p:extLst>
      <p:ext uri="{BB962C8B-B14F-4D97-AF65-F5344CB8AC3E}">
        <p14:creationId xmlns:p14="http://schemas.microsoft.com/office/powerpoint/2010/main" val="2911267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956AA-8E48-9458-6630-D3190DA1538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After fine-tuning </a:t>
            </a:r>
          </a:p>
        </p:txBody>
      </p:sp>
      <p:pic>
        <p:nvPicPr>
          <p:cNvPr id="5" name="Content Placeholder 4" descr="A screenshot of a computer&#10;&#10;AI-generated content may be incorrect.">
            <a:extLst>
              <a:ext uri="{FF2B5EF4-FFF2-40B4-BE49-F238E27FC236}">
                <a16:creationId xmlns:a16="http://schemas.microsoft.com/office/drawing/2014/main" id="{E75CFDA4-1F33-A90A-26C9-FE9B025E82ED}"/>
              </a:ext>
            </a:extLst>
          </p:cNvPr>
          <p:cNvPicPr>
            <a:picLocks noGrp="1" noChangeAspect="1"/>
          </p:cNvPicPr>
          <p:nvPr>
            <p:ph idx="1"/>
          </p:nvPr>
        </p:nvPicPr>
        <p:blipFill>
          <a:blip r:embed="rId3"/>
          <a:srcRect l="22294" t="36848" r="23482" b="44689"/>
          <a:stretch/>
        </p:blipFill>
        <p:spPr>
          <a:xfrm>
            <a:off x="369147" y="2372343"/>
            <a:ext cx="10905066" cy="2320697"/>
          </a:xfrm>
          <a:prstGeom prst="rect">
            <a:avLst/>
          </a:prstGeom>
        </p:spPr>
      </p:pic>
    </p:spTree>
    <p:extLst>
      <p:ext uri="{BB962C8B-B14F-4D97-AF65-F5344CB8AC3E}">
        <p14:creationId xmlns:p14="http://schemas.microsoft.com/office/powerpoint/2010/main" val="291451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ollage of x-ray images of the brain&#10;&#10;AI-generated content may be incorrect.">
            <a:extLst>
              <a:ext uri="{FF2B5EF4-FFF2-40B4-BE49-F238E27FC236}">
                <a16:creationId xmlns:a16="http://schemas.microsoft.com/office/drawing/2014/main" id="{61037E4D-B059-2050-7EF6-114CE47ADB70}"/>
              </a:ext>
            </a:extLst>
          </p:cNvPr>
          <p:cNvPicPr>
            <a:picLocks noGrp="1" noChangeAspect="1"/>
          </p:cNvPicPr>
          <p:nvPr>
            <p:ph idx="1"/>
          </p:nvPr>
        </p:nvPicPr>
        <p:blipFill>
          <a:blip r:embed="rId3"/>
          <a:srcRect l="138" r="-1" b="-1"/>
          <a:stretch/>
        </p:blipFill>
        <p:spPr>
          <a:xfrm>
            <a:off x="72918" y="212651"/>
            <a:ext cx="11876545" cy="5879805"/>
          </a:xfrm>
          <a:prstGeom prst="rect">
            <a:avLst/>
          </a:prstGeom>
        </p:spPr>
      </p:pic>
    </p:spTree>
    <p:extLst>
      <p:ext uri="{BB962C8B-B14F-4D97-AF65-F5344CB8AC3E}">
        <p14:creationId xmlns:p14="http://schemas.microsoft.com/office/powerpoint/2010/main" val="2289766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llage of images of a person's body&#10;&#10;AI-generated content may be incorrect.">
            <a:extLst>
              <a:ext uri="{FF2B5EF4-FFF2-40B4-BE49-F238E27FC236}">
                <a16:creationId xmlns:a16="http://schemas.microsoft.com/office/drawing/2014/main" id="{DE7DC323-E55A-F545-11F9-3D4C15BF3848}"/>
              </a:ext>
            </a:extLst>
          </p:cNvPr>
          <p:cNvPicPr>
            <a:picLocks noGrp="1" noChangeAspect="1"/>
          </p:cNvPicPr>
          <p:nvPr>
            <p:ph idx="1"/>
          </p:nvPr>
        </p:nvPicPr>
        <p:blipFill>
          <a:blip r:embed="rId2"/>
          <a:stretch>
            <a:fillRect/>
          </a:stretch>
        </p:blipFill>
        <p:spPr>
          <a:xfrm>
            <a:off x="3533421" y="336676"/>
            <a:ext cx="4504928" cy="615007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05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loss and loss&#10;&#10;AI-generated content may be incorrect.">
            <a:extLst>
              <a:ext uri="{FF2B5EF4-FFF2-40B4-BE49-F238E27FC236}">
                <a16:creationId xmlns:a16="http://schemas.microsoft.com/office/drawing/2014/main" id="{CBB05B12-9B03-208D-682A-C8D42E8A7859}"/>
              </a:ext>
            </a:extLst>
          </p:cNvPr>
          <p:cNvPicPr>
            <a:picLocks noGrp="1" noChangeAspect="1"/>
          </p:cNvPicPr>
          <p:nvPr>
            <p:ph idx="1"/>
          </p:nvPr>
        </p:nvPicPr>
        <p:blipFill>
          <a:blip r:embed="rId2"/>
          <a:stretch>
            <a:fillRect/>
          </a:stretch>
        </p:blipFill>
        <p:spPr>
          <a:xfrm>
            <a:off x="643467" y="1179829"/>
            <a:ext cx="10905066" cy="449834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211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F7763-F188-5B3A-15AD-CC7485A745F2}"/>
              </a:ext>
            </a:extLst>
          </p:cNvPr>
          <p:cNvSpPr>
            <a:spLocks noGrp="1"/>
          </p:cNvSpPr>
          <p:nvPr>
            <p:ph type="title"/>
          </p:nvPr>
        </p:nvSpPr>
        <p:spPr>
          <a:xfrm>
            <a:off x="793662" y="386930"/>
            <a:ext cx="10066122" cy="1298448"/>
          </a:xfrm>
        </p:spPr>
        <p:txBody>
          <a:bodyPr anchor="b">
            <a:normAutofit/>
          </a:bodyPr>
          <a:lstStyle/>
          <a:p>
            <a:r>
              <a:rPr lang="en-GB" sz="4800"/>
              <a:t>H</a:t>
            </a:r>
            <a:r>
              <a:rPr lang="en-BD" sz="4800"/>
              <a:t>ow did we achieve better results?</a:t>
            </a:r>
          </a:p>
        </p:txBody>
      </p:sp>
      <p:sp>
        <p:nvSpPr>
          <p:cNvPr id="39" name="Rectangle 3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690432-CB0A-E3D6-80D1-24A1F51CDC77}"/>
              </a:ext>
            </a:extLst>
          </p:cNvPr>
          <p:cNvSpPr>
            <a:spLocks noGrp="1"/>
          </p:cNvSpPr>
          <p:nvPr>
            <p:ph idx="1"/>
          </p:nvPr>
        </p:nvSpPr>
        <p:spPr>
          <a:xfrm>
            <a:off x="793661" y="2599509"/>
            <a:ext cx="4530898" cy="3639450"/>
          </a:xfrm>
        </p:spPr>
        <p:txBody>
          <a:bodyPr anchor="ctr">
            <a:normAutofit/>
          </a:bodyPr>
          <a:lstStyle/>
          <a:p>
            <a:pPr>
              <a:buNone/>
            </a:pPr>
            <a:r>
              <a:rPr lang="en-GB" sz="2000" b="1" i="0" u="none" strike="noStrike">
                <a:effectLst/>
              </a:rPr>
              <a:t>Multi-Scale Feature-Level Distillation Loss:</a:t>
            </a:r>
            <a:endParaRPr lang="en-GB" sz="2000" b="0" i="0" u="none" strike="noStrike">
              <a:effectLst/>
            </a:endParaRPr>
          </a:p>
          <a:p>
            <a:pPr>
              <a:buFont typeface="Arial" panose="020B0604020202020204" pitchFamily="34" charset="0"/>
              <a:buChar char="•"/>
            </a:pPr>
            <a:r>
              <a:rPr lang="en-GB" sz="2000" b="0" i="0" u="none" strike="noStrike">
                <a:effectLst/>
              </a:rPr>
              <a:t>For each corresponding decoder level (d4, d3, d2, d1), the teacher’s features (after projection) are compared to the student’s features using MSE loss.</a:t>
            </a:r>
          </a:p>
          <a:p>
            <a:pPr>
              <a:buFont typeface="Arial" panose="020B0604020202020204" pitchFamily="34" charset="0"/>
              <a:buChar char="•"/>
            </a:pPr>
            <a:r>
              <a:rPr lang="en-GB" sz="2000" b="0" i="0" u="none" strike="noStrike">
                <a:effectLst/>
              </a:rPr>
              <a:t>This encourages the student to match the teacher’s internal representations at different scales.</a:t>
            </a:r>
          </a:p>
          <a:p>
            <a:pPr>
              <a:buFont typeface="Arial" panose="020B0604020202020204" pitchFamily="34" charset="0"/>
              <a:buChar char="•"/>
            </a:pPr>
            <a:r>
              <a:rPr lang="en-GB" sz="2000" b="0" i="0" u="none" strike="noStrike">
                <a:effectLst/>
              </a:rPr>
              <a:t>Weighted by a hyperparameter gamma.</a:t>
            </a:r>
          </a:p>
          <a:p>
            <a:pPr marL="0" indent="0">
              <a:buNone/>
            </a:pPr>
            <a:endParaRPr lang="en-BD" sz="2000"/>
          </a:p>
        </p:txBody>
      </p:sp>
      <p:pic>
        <p:nvPicPr>
          <p:cNvPr id="5" name="Picture 4" descr="A screenshot of a computer&#10;&#10;AI-generated content may be incorrect.">
            <a:extLst>
              <a:ext uri="{FF2B5EF4-FFF2-40B4-BE49-F238E27FC236}">
                <a16:creationId xmlns:a16="http://schemas.microsoft.com/office/drawing/2014/main" id="{292A3A92-47BF-77F5-2E7C-7A1DEC097308}"/>
              </a:ext>
            </a:extLst>
          </p:cNvPr>
          <p:cNvPicPr>
            <a:picLocks noChangeAspect="1"/>
          </p:cNvPicPr>
          <p:nvPr/>
        </p:nvPicPr>
        <p:blipFill>
          <a:blip r:embed="rId2"/>
          <a:srcRect l="5240" t="13830" r="13863" b="27585"/>
          <a:stretch/>
        </p:blipFill>
        <p:spPr>
          <a:xfrm>
            <a:off x="5245398" y="2599509"/>
            <a:ext cx="6152941" cy="3257740"/>
          </a:xfrm>
          <a:prstGeom prst="rect">
            <a:avLst/>
          </a:prstGeom>
        </p:spPr>
      </p:pic>
      <p:sp>
        <p:nvSpPr>
          <p:cNvPr id="41" name="Rectangle 4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75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B48BE-466D-6C4D-01BD-19A1DB7D4C90}"/>
              </a:ext>
            </a:extLst>
          </p:cNvPr>
          <p:cNvSpPr>
            <a:spLocks noGrp="1"/>
          </p:cNvSpPr>
          <p:nvPr>
            <p:ph type="title"/>
          </p:nvPr>
        </p:nvSpPr>
        <p:spPr>
          <a:xfrm>
            <a:off x="630936" y="639520"/>
            <a:ext cx="3429000" cy="1719072"/>
          </a:xfrm>
        </p:spPr>
        <p:txBody>
          <a:bodyPr anchor="b">
            <a:normAutofit/>
          </a:bodyPr>
          <a:lstStyle/>
          <a:p>
            <a:r>
              <a:rPr lang="en-BD" sz="4600"/>
              <a:t>COMPARISON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36A6BA-79A4-0DAE-EA9E-85F54873D8BC}"/>
              </a:ext>
            </a:extLst>
          </p:cNvPr>
          <p:cNvSpPr>
            <a:spLocks noGrp="1"/>
          </p:cNvSpPr>
          <p:nvPr>
            <p:ph idx="1"/>
          </p:nvPr>
        </p:nvSpPr>
        <p:spPr>
          <a:xfrm>
            <a:off x="630936" y="2807208"/>
            <a:ext cx="3429000" cy="3410712"/>
          </a:xfrm>
        </p:spPr>
        <p:txBody>
          <a:bodyPr anchor="t">
            <a:normAutofit/>
          </a:bodyPr>
          <a:lstStyle/>
          <a:p>
            <a:r>
              <a:rPr lang="en-BD" sz="2200"/>
              <a:t>Where other paper related to our work might have achieved higher accuraccy but the computational cost was significantly higher </a:t>
            </a:r>
          </a:p>
          <a:p>
            <a:r>
              <a:rPr lang="en-BD" sz="2200"/>
              <a:t>We sucesfully made our lighter weight model perform better than our teacher model </a:t>
            </a:r>
          </a:p>
          <a:p>
            <a:endParaRPr lang="en-BD" sz="2200"/>
          </a:p>
        </p:txBody>
      </p:sp>
      <p:pic>
        <p:nvPicPr>
          <p:cNvPr id="5" name="Picture 4" descr="A green and blue rectangular bars&#10;&#10;AI-generated content may be incorrect.">
            <a:extLst>
              <a:ext uri="{FF2B5EF4-FFF2-40B4-BE49-F238E27FC236}">
                <a16:creationId xmlns:a16="http://schemas.microsoft.com/office/drawing/2014/main" id="{F7FB374F-8B58-4E4C-BC4E-12EE9D284081}"/>
              </a:ext>
            </a:extLst>
          </p:cNvPr>
          <p:cNvPicPr>
            <a:picLocks noChangeAspect="1"/>
          </p:cNvPicPr>
          <p:nvPr/>
        </p:nvPicPr>
        <p:blipFill>
          <a:blip r:embed="rId2"/>
          <a:stretch>
            <a:fillRect/>
          </a:stretch>
        </p:blipFill>
        <p:spPr>
          <a:xfrm>
            <a:off x="4654296" y="2005108"/>
            <a:ext cx="6903720" cy="2847784"/>
          </a:xfrm>
          <a:prstGeom prst="rect">
            <a:avLst/>
          </a:prstGeom>
        </p:spPr>
      </p:pic>
    </p:spTree>
    <p:extLst>
      <p:ext uri="{BB962C8B-B14F-4D97-AF65-F5344CB8AC3E}">
        <p14:creationId xmlns:p14="http://schemas.microsoft.com/office/powerpoint/2010/main" val="233506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hank you message on a wood stand&#10;&#10;AI-generated content may be incorrect.">
            <a:extLst>
              <a:ext uri="{FF2B5EF4-FFF2-40B4-BE49-F238E27FC236}">
                <a16:creationId xmlns:a16="http://schemas.microsoft.com/office/drawing/2014/main" id="{B8E398FD-6630-C0BB-FCE8-DBD3ECE635E1}"/>
              </a:ext>
            </a:extLst>
          </p:cNvPr>
          <p:cNvPicPr>
            <a:picLocks noChangeAspect="1"/>
          </p:cNvPicPr>
          <p:nvPr/>
        </p:nvPicPr>
        <p:blipFill>
          <a:blip r:embed="rId2">
            <a:extLst>
              <a:ext uri="{837473B0-CC2E-450A-ABE3-18F120FF3D39}">
                <a1611:picAttrSrcUrl xmlns:a1611="http://schemas.microsoft.com/office/drawing/2016/11/main" r:id="rId3"/>
              </a:ext>
            </a:extLst>
          </a:blip>
          <a:srcRect t="9704" b="6042"/>
          <a:stretch/>
        </p:blipFill>
        <p:spPr>
          <a:xfrm>
            <a:off x="20" y="1282"/>
            <a:ext cx="12191980" cy="6856718"/>
          </a:xfrm>
          <a:prstGeom prst="rect">
            <a:avLst/>
          </a:prstGeom>
        </p:spPr>
      </p:pic>
    </p:spTree>
    <p:extLst>
      <p:ext uri="{BB962C8B-B14F-4D97-AF65-F5344CB8AC3E}">
        <p14:creationId xmlns:p14="http://schemas.microsoft.com/office/powerpoint/2010/main" val="211417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diagram of a graph&#10;&#10;AI-generated content may be incorrect.">
            <a:extLst>
              <a:ext uri="{FF2B5EF4-FFF2-40B4-BE49-F238E27FC236}">
                <a16:creationId xmlns:a16="http://schemas.microsoft.com/office/drawing/2014/main" id="{7A5E04BC-D527-E74E-6CF2-55A4311F9684}"/>
              </a:ext>
            </a:extLst>
          </p:cNvPr>
          <p:cNvPicPr>
            <a:picLocks noChangeAspect="1"/>
          </p:cNvPicPr>
          <p:nvPr/>
        </p:nvPicPr>
        <p:blipFill rotWithShape="1">
          <a:blip r:embed="rId2"/>
          <a:srcRect l="-1485" t="-14932" r="111" b="-9957"/>
          <a:stretch/>
        </p:blipFill>
        <p:spPr>
          <a:xfrm>
            <a:off x="128588" y="897059"/>
            <a:ext cx="7029449" cy="4503616"/>
          </a:xfrm>
          <a:prstGeom prst="rect">
            <a:avLst/>
          </a:prstGeom>
        </p:spPr>
      </p:pic>
      <mc:AlternateContent xmlns:mc="http://schemas.openxmlformats.org/markup-compatibility/2006">
        <mc:Choice xmlns:a14="http://schemas.microsoft.com/office/drawing/2010/main" Requires="a14">
          <p:sp>
            <p:nvSpPr>
              <p:cNvPr id="16" name="Content Placeholder 15">
                <a:extLst>
                  <a:ext uri="{FF2B5EF4-FFF2-40B4-BE49-F238E27FC236}">
                    <a16:creationId xmlns:a16="http://schemas.microsoft.com/office/drawing/2014/main" id="{CCDC81C0-BB81-5F3E-9E2E-5830939DC78D}"/>
                  </a:ext>
                </a:extLst>
              </p:cNvPr>
              <p:cNvSpPr>
                <a:spLocks noGrp="1"/>
              </p:cNvSpPr>
              <p:nvPr>
                <p:ph idx="1"/>
              </p:nvPr>
            </p:nvSpPr>
            <p:spPr>
              <a:xfrm>
                <a:off x="7158037" y="1049846"/>
                <a:ext cx="4638294" cy="2207705"/>
              </a:xfrm>
            </p:spPr>
            <p:txBody>
              <a:bodyPr>
                <a:normAutofit fontScale="77500" lnSpcReduction="20000"/>
              </a:bodyPr>
              <a:lstStyle/>
              <a:p>
                <a:pPr marL="0" indent="0">
                  <a:buNone/>
                </a:pPr>
                <a:r>
                  <a:rPr lang="en-BD" dirty="0">
                    <a:effectLst/>
                    <a:latin typeface="Calibri" panose="020F0502020204030204" pitchFamily="34" charset="0"/>
                    <a:ea typeface="Calibri" panose="020F0502020204030204" pitchFamily="34" charset="0"/>
                  </a:rPr>
                  <a:t>Hybrid model where </a:t>
                </a:r>
                <a14:m>
                  <m:oMath xmlns:m="http://schemas.openxmlformats.org/officeDocument/2006/math">
                    <m:r>
                      <a:rPr lang="en-BD" i="1">
                        <a:effectLst/>
                        <a:latin typeface="Cambria Math" panose="02040503050406030204" pitchFamily="18" charset="0"/>
                        <a:ea typeface="Calibri" panose="020F0502020204030204" pitchFamily="34" charset="0"/>
                        <a:cs typeface="Calibri" panose="020F0502020204030204" pitchFamily="34" charset="0"/>
                      </a:rPr>
                      <m:t>𝑀</m:t>
                    </m:r>
                    <m:r>
                      <a:rPr lang="en-BD" i="1">
                        <a:effectLst/>
                        <a:latin typeface="Cambria Math" panose="02040503050406030204" pitchFamily="18" charset="0"/>
                        <a:ea typeface="Calibri" panose="020F0502020204030204" pitchFamily="34" charset="0"/>
                        <a:cs typeface="Calibri" panose="020F0502020204030204" pitchFamily="34" charset="0"/>
                      </a:rPr>
                      <m:t>1</m:t>
                    </m:r>
                  </m:oMath>
                </a14:m>
                <a:r>
                  <a:rPr lang="en-BD" dirty="0">
                    <a:effectLst/>
                    <a:latin typeface="Calibri" panose="020F0502020204030204" pitchFamily="34" charset="0"/>
                    <a:ea typeface="Calibri" panose="020F0502020204030204" pitchFamily="34" charset="0"/>
                  </a:rPr>
                  <a:t> is VGG19 and </a:t>
                </a:r>
                <a14:m>
                  <m:oMath xmlns:m="http://schemas.openxmlformats.org/officeDocument/2006/math">
                    <m:r>
                      <a:rPr lang="en-BD" i="1">
                        <a:effectLst/>
                        <a:latin typeface="Cambria Math" panose="02040503050406030204" pitchFamily="18" charset="0"/>
                        <a:ea typeface="Calibri" panose="020F0502020204030204" pitchFamily="34" charset="0"/>
                        <a:cs typeface="Calibri" panose="020F0502020204030204" pitchFamily="34" charset="0"/>
                      </a:rPr>
                      <m:t>𝑀</m:t>
                    </m:r>
                    <m:r>
                      <a:rPr lang="en-BD" i="1">
                        <a:effectLst/>
                        <a:latin typeface="Cambria Math" panose="02040503050406030204" pitchFamily="18" charset="0"/>
                        <a:ea typeface="Calibri" panose="020F0502020204030204" pitchFamily="34" charset="0"/>
                        <a:cs typeface="Calibri" panose="020F0502020204030204" pitchFamily="34" charset="0"/>
                      </a:rPr>
                      <m:t>2</m:t>
                    </m:r>
                  </m:oMath>
                </a14:m>
                <a:r>
                  <a:rPr lang="en-BD" dirty="0">
                    <a:effectLst/>
                    <a:latin typeface="Calibri" panose="020F0502020204030204" pitchFamily="34" charset="0"/>
                    <a:ea typeface="Calibri" panose="020F0502020204030204" pitchFamily="34" charset="0"/>
                  </a:rPr>
                  <a:t> is VIT. Their outputs are concatenated and then passed through a final classifier layer followed by a softmax function. The student model S (EfficientNet) learns to mimic from the teacher’s logits </a:t>
                </a:r>
                <a14:m>
                  <m:oMath xmlns:m="http://schemas.openxmlformats.org/officeDocument/2006/math">
                    <m:r>
                      <a:rPr lang="en-BD" i="1">
                        <a:effectLst/>
                        <a:latin typeface="Cambria Math" panose="02040503050406030204" pitchFamily="18" charset="0"/>
                        <a:ea typeface="Calibri" panose="020F0502020204030204" pitchFamily="34" charset="0"/>
                        <a:cs typeface="Calibri" panose="020F0502020204030204" pitchFamily="34" charset="0"/>
                      </a:rPr>
                      <m:t>𝑌</m:t>
                    </m:r>
                    <m:r>
                      <a:rPr lang="en-BD">
                        <a:effectLst/>
                        <a:latin typeface="Cambria Math" panose="02040503050406030204" pitchFamily="18" charset="0"/>
                        <a:ea typeface="Calibri" panose="020F0502020204030204" pitchFamily="34" charset="0"/>
                        <a:cs typeface="Calibri" panose="020F0502020204030204" pitchFamily="34" charset="0"/>
                      </a:rPr>
                      <m:t>(</m:t>
                    </m:r>
                    <m:r>
                      <m:rPr>
                        <m:nor/>
                      </m:rPr>
                      <a:rPr lang="en-BD">
                        <a:effectLst/>
                        <a:latin typeface="Calibri" panose="020F0502020204030204" pitchFamily="34" charset="0"/>
                        <a:ea typeface="Calibri" panose="020F0502020204030204" pitchFamily="34" charset="0"/>
                      </a:rPr>
                      <m:t>T</m:t>
                    </m:r>
                    <m:r>
                      <m:rPr>
                        <m:nor/>
                      </m:rPr>
                      <a:rPr lang="en-BD">
                        <a:effectLst/>
                        <a:latin typeface="Calibri" panose="020F0502020204030204" pitchFamily="34" charset="0"/>
                        <a:ea typeface="Calibri" panose="020F0502020204030204" pitchFamily="34" charset="0"/>
                      </a:rPr>
                      <m:t>)</m:t>
                    </m:r>
                  </m:oMath>
                </a14:m>
                <a:r>
                  <a:rPr lang="en-BD" dirty="0">
                    <a:effectLst/>
                    <a:latin typeface="Calibri" panose="020F0502020204030204" pitchFamily="34" charset="0"/>
                    <a:ea typeface="Calibri" panose="020F0502020204030204" pitchFamily="34" charset="0"/>
                  </a:rPr>
                  <a:t> and also from the input image</a:t>
                </a:r>
                <a:endParaRPr lang="en-US" dirty="0"/>
              </a:p>
            </p:txBody>
          </p:sp>
        </mc:Choice>
        <mc:Fallback>
          <p:sp>
            <p:nvSpPr>
              <p:cNvPr id="16" name="Content Placeholder 15">
                <a:extLst>
                  <a:ext uri="{FF2B5EF4-FFF2-40B4-BE49-F238E27FC236}">
                    <a16:creationId xmlns:a16="http://schemas.microsoft.com/office/drawing/2014/main" id="{CCDC81C0-BB81-5F3E-9E2E-5830939DC78D}"/>
                  </a:ext>
                </a:extLst>
              </p:cNvPr>
              <p:cNvSpPr>
                <a:spLocks noGrp="1" noRot="1" noChangeAspect="1" noMove="1" noResize="1" noEditPoints="1" noAdjustHandles="1" noChangeArrowheads="1" noChangeShapeType="1" noTextEdit="1"/>
              </p:cNvSpPr>
              <p:nvPr>
                <p:ph idx="1"/>
              </p:nvPr>
            </p:nvSpPr>
            <p:spPr>
              <a:xfrm>
                <a:off x="7158037" y="1049846"/>
                <a:ext cx="4638294" cy="2207705"/>
              </a:xfrm>
              <a:blipFill>
                <a:blip r:embed="rId3"/>
                <a:stretch>
                  <a:fillRect l="-1639" t="-5714" r="-2459"/>
                </a:stretch>
              </a:blipFill>
            </p:spPr>
            <p:txBody>
              <a:bodyPr/>
              <a:lstStyle/>
              <a:p>
                <a:r>
                  <a:rPr lang="en-BD">
                    <a:noFill/>
                  </a:rPr>
                  <a:t> </a:t>
                </a:r>
              </a:p>
            </p:txBody>
          </p:sp>
        </mc:Fallback>
      </mc:AlternateContent>
    </p:spTree>
    <p:extLst>
      <p:ext uri="{BB962C8B-B14F-4D97-AF65-F5344CB8AC3E}">
        <p14:creationId xmlns:p14="http://schemas.microsoft.com/office/powerpoint/2010/main" val="268142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DE61-8119-2530-34BF-75F645C3F6F6}"/>
              </a:ext>
            </a:extLst>
          </p:cNvPr>
          <p:cNvSpPr>
            <a:spLocks noGrp="1"/>
          </p:cNvSpPr>
          <p:nvPr>
            <p:ph type="title"/>
          </p:nvPr>
        </p:nvSpPr>
        <p:spPr>
          <a:xfrm>
            <a:off x="521208" y="978408"/>
            <a:ext cx="4800600" cy="1691640"/>
          </a:xfrm>
        </p:spPr>
        <p:txBody>
          <a:bodyPr>
            <a:normAutofit/>
          </a:bodyPr>
          <a:lstStyle/>
          <a:p>
            <a:pPr>
              <a:lnSpc>
                <a:spcPct val="90000"/>
              </a:lnSpc>
            </a:pPr>
            <a:r>
              <a:rPr lang="en-BD" sz="3700"/>
              <a:t>Experiment -1 with Hybrid teacher (VGG19+VIT)</a:t>
            </a:r>
          </a:p>
        </p:txBody>
      </p:sp>
      <p:sp>
        <p:nvSpPr>
          <p:cNvPr id="9" name="Content Placeholder 8">
            <a:extLst>
              <a:ext uri="{FF2B5EF4-FFF2-40B4-BE49-F238E27FC236}">
                <a16:creationId xmlns:a16="http://schemas.microsoft.com/office/drawing/2014/main" id="{09365939-B831-6D69-6395-40C97695AD21}"/>
              </a:ext>
            </a:extLst>
          </p:cNvPr>
          <p:cNvSpPr>
            <a:spLocks noGrp="1"/>
          </p:cNvSpPr>
          <p:nvPr>
            <p:ph idx="1"/>
          </p:nvPr>
        </p:nvSpPr>
        <p:spPr>
          <a:xfrm>
            <a:off x="5843016" y="1060704"/>
            <a:ext cx="5824728" cy="1627632"/>
          </a:xfrm>
        </p:spPr>
        <p:txBody>
          <a:bodyPr>
            <a:normAutofit fontScale="85000" lnSpcReduction="20000"/>
          </a:bodyPr>
          <a:lstStyle/>
          <a:p>
            <a:pPr marL="0" indent="0">
              <a:buNone/>
            </a:pPr>
            <a:r>
              <a:rPr lang="en-US" dirty="0"/>
              <a:t>Teacher model </a:t>
            </a:r>
          </a:p>
          <a:p>
            <a:r>
              <a:rPr lang="en-US" dirty="0"/>
              <a:t>Train accuracy – 0.8270</a:t>
            </a:r>
          </a:p>
          <a:p>
            <a:r>
              <a:rPr lang="en-US" dirty="0"/>
              <a:t>Validation accuracy – 0.8523</a:t>
            </a:r>
          </a:p>
          <a:p>
            <a:r>
              <a:rPr lang="en-US" dirty="0"/>
              <a:t>Minimal Data-loss</a:t>
            </a:r>
          </a:p>
        </p:txBody>
      </p:sp>
      <p:pic>
        <p:nvPicPr>
          <p:cNvPr id="5" name="Content Placeholder 4" descr="A graph of a graph of a loss&#10;&#10;AI-generated content may be incorrect.">
            <a:extLst>
              <a:ext uri="{FF2B5EF4-FFF2-40B4-BE49-F238E27FC236}">
                <a16:creationId xmlns:a16="http://schemas.microsoft.com/office/drawing/2014/main" id="{322D8415-EFCA-DBCC-2EB0-3C615BEB96FB}"/>
              </a:ext>
            </a:extLst>
          </p:cNvPr>
          <p:cNvPicPr>
            <a:picLocks noChangeAspect="1"/>
          </p:cNvPicPr>
          <p:nvPr/>
        </p:nvPicPr>
        <p:blipFill rotWithShape="1">
          <a:blip r:embed="rId2"/>
          <a:srcRect t="-2086" b="118"/>
          <a:stretch/>
        </p:blipFill>
        <p:spPr>
          <a:xfrm>
            <a:off x="517871" y="2921001"/>
            <a:ext cx="11149534" cy="3424936"/>
          </a:xfrm>
          <a:prstGeom prst="rect">
            <a:avLst/>
          </a:prstGeom>
        </p:spPr>
      </p:pic>
    </p:spTree>
    <p:extLst>
      <p:ext uri="{BB962C8B-B14F-4D97-AF65-F5344CB8AC3E}">
        <p14:creationId xmlns:p14="http://schemas.microsoft.com/office/powerpoint/2010/main" val="263209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E4C5-A2C6-05EF-ADAD-B833FB6D2F86}"/>
              </a:ext>
            </a:extLst>
          </p:cNvPr>
          <p:cNvSpPr>
            <a:spLocks noGrp="1"/>
          </p:cNvSpPr>
          <p:nvPr>
            <p:ph type="title"/>
          </p:nvPr>
        </p:nvSpPr>
        <p:spPr/>
        <p:txBody>
          <a:bodyPr/>
          <a:lstStyle/>
          <a:p>
            <a:r>
              <a:rPr lang="en-BD" dirty="0"/>
              <a:t>Student model – Efficientnet B0</a:t>
            </a:r>
          </a:p>
        </p:txBody>
      </p:sp>
      <p:graphicFrame>
        <p:nvGraphicFramePr>
          <p:cNvPr id="5" name="Content Placeholder 2">
            <a:extLst>
              <a:ext uri="{FF2B5EF4-FFF2-40B4-BE49-F238E27FC236}">
                <a16:creationId xmlns:a16="http://schemas.microsoft.com/office/drawing/2014/main" id="{7BC28BA2-39F0-3802-BE13-5FE938B3E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13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ollage of images of a brain&#10;&#10;AI-generated content may be incorrect.">
            <a:extLst>
              <a:ext uri="{FF2B5EF4-FFF2-40B4-BE49-F238E27FC236}">
                <a16:creationId xmlns:a16="http://schemas.microsoft.com/office/drawing/2014/main" id="{FDE81D03-D0A9-01D1-B85D-74AB9725FD58}"/>
              </a:ext>
            </a:extLst>
          </p:cNvPr>
          <p:cNvPicPr>
            <a:picLocks noChangeAspect="1"/>
          </p:cNvPicPr>
          <p:nvPr/>
        </p:nvPicPr>
        <p:blipFill>
          <a:blip r:embed="rId3"/>
          <a:srcRect l="5675" r="23189" b="-1"/>
          <a:stretch/>
        </p:blipFill>
        <p:spPr>
          <a:xfrm>
            <a:off x="787114" y="1093030"/>
            <a:ext cx="6449549" cy="4601297"/>
          </a:xfrm>
          <a:prstGeom prst="rect">
            <a:avLst/>
          </a:prstGeom>
        </p:spPr>
      </p:pic>
      <p:sp>
        <p:nvSpPr>
          <p:cNvPr id="16" name="Content Placeholder 15">
            <a:extLst>
              <a:ext uri="{FF2B5EF4-FFF2-40B4-BE49-F238E27FC236}">
                <a16:creationId xmlns:a16="http://schemas.microsoft.com/office/drawing/2014/main" id="{894DF59A-8D0F-5F05-4E2F-968FEACBBFF9}"/>
              </a:ext>
            </a:extLst>
          </p:cNvPr>
          <p:cNvSpPr>
            <a:spLocks noGrp="1"/>
          </p:cNvSpPr>
          <p:nvPr>
            <p:ph idx="1"/>
          </p:nvPr>
        </p:nvSpPr>
        <p:spPr>
          <a:xfrm>
            <a:off x="7910285" y="2533476"/>
            <a:ext cx="3443514" cy="3447832"/>
          </a:xfrm>
        </p:spPr>
        <p:txBody>
          <a:bodyPr anchor="t">
            <a:normAutofit/>
          </a:bodyPr>
          <a:lstStyle/>
          <a:p>
            <a:pPr>
              <a:buNone/>
            </a:pPr>
            <a:r>
              <a:rPr lang="en-GB" sz="2000"/>
              <a:t>1 is labelled as Meningioma</a:t>
            </a:r>
          </a:p>
          <a:p>
            <a:pPr>
              <a:buNone/>
            </a:pPr>
            <a:r>
              <a:rPr lang="en-GB" sz="2000"/>
              <a:t>2 as Glioma </a:t>
            </a:r>
          </a:p>
          <a:p>
            <a:pPr marL="0" indent="0">
              <a:buNone/>
            </a:pPr>
            <a:r>
              <a:rPr lang="en-GB" sz="2000"/>
              <a:t>And 3 as Pituitary tumor </a:t>
            </a:r>
            <a:br>
              <a:rPr lang="en-GB" sz="2000"/>
            </a:br>
            <a:endParaRPr lang="en-GB" sz="2000"/>
          </a:p>
          <a:p>
            <a:pPr marL="0" indent="0">
              <a:buNone/>
            </a:pPr>
            <a:r>
              <a:rPr lang="en-GB" sz="2000"/>
              <a:t>Image shows successful classification done by our student model</a:t>
            </a:r>
          </a:p>
          <a:p>
            <a:endParaRPr lang="en-US" sz="2000"/>
          </a:p>
        </p:txBody>
      </p:sp>
      <p:grpSp>
        <p:nvGrpSpPr>
          <p:cNvPr id="18" name="Group 17">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2" name="Rectangle 2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18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405FC7-5352-5E35-DE2B-DB522D30D0FA}"/>
              </a:ext>
            </a:extLst>
          </p:cNvPr>
          <p:cNvSpPr>
            <a:spLocks noGrp="1"/>
          </p:cNvSpPr>
          <p:nvPr>
            <p:ph type="title"/>
          </p:nvPr>
        </p:nvSpPr>
        <p:spPr>
          <a:xfrm>
            <a:off x="1371597" y="348865"/>
            <a:ext cx="10044023" cy="877729"/>
          </a:xfrm>
        </p:spPr>
        <p:txBody>
          <a:bodyPr anchor="ctr">
            <a:normAutofit/>
          </a:bodyPr>
          <a:lstStyle/>
          <a:p>
            <a:r>
              <a:rPr lang="en-BD" sz="2800">
                <a:solidFill>
                  <a:srgbClr val="FFFFFF"/>
                </a:solidFill>
              </a:rPr>
              <a:t>Similarly we conducted many more experiments to validate why the Cross-Architectural approach is the best </a:t>
            </a:r>
          </a:p>
        </p:txBody>
      </p:sp>
      <p:graphicFrame>
        <p:nvGraphicFramePr>
          <p:cNvPr id="5" name="Content Placeholder 2">
            <a:extLst>
              <a:ext uri="{FF2B5EF4-FFF2-40B4-BE49-F238E27FC236}">
                <a16:creationId xmlns:a16="http://schemas.microsoft.com/office/drawing/2014/main" id="{8C4A0277-841C-941A-D090-D4C8891D41B1}"/>
              </a:ext>
            </a:extLst>
          </p:cNvPr>
          <p:cNvGraphicFramePr>
            <a:graphicFrameLocks noGrp="1"/>
          </p:cNvGraphicFramePr>
          <p:nvPr>
            <p:ph idx="1"/>
            <p:extLst>
              <p:ext uri="{D42A27DB-BD31-4B8C-83A1-F6EECF244321}">
                <p14:modId xmlns:p14="http://schemas.microsoft.com/office/powerpoint/2010/main" val="12691793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24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F474-5971-2839-D0AB-E46CDF93902B}"/>
              </a:ext>
            </a:extLst>
          </p:cNvPr>
          <p:cNvSpPr>
            <a:spLocks noGrp="1"/>
          </p:cNvSpPr>
          <p:nvPr>
            <p:ph type="title"/>
          </p:nvPr>
        </p:nvSpPr>
        <p:spPr/>
        <p:txBody>
          <a:bodyPr/>
          <a:lstStyle/>
          <a:p>
            <a:r>
              <a:rPr lang="en-BD" dirty="0"/>
              <a:t>Experiment 2- ( VGG19 + VGG19) as teacher</a:t>
            </a:r>
          </a:p>
        </p:txBody>
      </p:sp>
      <p:graphicFrame>
        <p:nvGraphicFramePr>
          <p:cNvPr id="5" name="Content Placeholder 2">
            <a:extLst>
              <a:ext uri="{FF2B5EF4-FFF2-40B4-BE49-F238E27FC236}">
                <a16:creationId xmlns:a16="http://schemas.microsoft.com/office/drawing/2014/main" id="{AB874606-8F6D-25F5-54E8-C8736A9A72D8}"/>
              </a:ext>
            </a:extLst>
          </p:cNvPr>
          <p:cNvGraphicFramePr>
            <a:graphicFrameLocks noGrp="1"/>
          </p:cNvGraphicFramePr>
          <p:nvPr>
            <p:ph idx="1"/>
            <p:extLst>
              <p:ext uri="{D42A27DB-BD31-4B8C-83A1-F6EECF244321}">
                <p14:modId xmlns:p14="http://schemas.microsoft.com/office/powerpoint/2010/main" val="35225712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420564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448</TotalTime>
  <Words>1543</Words>
  <Application>Microsoft Macintosh PowerPoint</Application>
  <PresentationFormat>Widescreen</PresentationFormat>
  <Paragraphs>133</Paragraphs>
  <Slides>34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-webkit-standard</vt:lpstr>
      <vt:lpstr>Aptos</vt:lpstr>
      <vt:lpstr>Arial</vt:lpstr>
      <vt:lpstr>Calibri</vt:lpstr>
      <vt:lpstr>Calibri Light</vt:lpstr>
      <vt:lpstr>Cambria Math</vt:lpstr>
      <vt:lpstr>Inter</vt:lpstr>
      <vt:lpstr>Office 2013 - 2022 Theme</vt:lpstr>
      <vt:lpstr> Cross-Architecture Knowledge Distillation Framework with Multi-Scale Geometric Feature Fusion in Medical Image Classification and Segmentation  </vt:lpstr>
      <vt:lpstr>Figshare Brain Tumor Dataset </vt:lpstr>
      <vt:lpstr>PowerPoint Presentation</vt:lpstr>
      <vt:lpstr>PowerPoint Presentation</vt:lpstr>
      <vt:lpstr>Experiment -1 with Hybrid teacher (VGG19+VIT)</vt:lpstr>
      <vt:lpstr>Student model – Efficientnet B0</vt:lpstr>
      <vt:lpstr>PowerPoint Presentation</vt:lpstr>
      <vt:lpstr>Similarly we conducted many more experiments to validate why the Cross-Architectural approach is the best </vt:lpstr>
      <vt:lpstr>Experiment 2- ( VGG19 + VGG19) as teacher</vt:lpstr>
      <vt:lpstr>Experiment 3 - ( VIT + VIT ) as teacher</vt:lpstr>
      <vt:lpstr>Why did the dual VGG19 did not perfrom ? </vt:lpstr>
      <vt:lpstr>Why did the dual VIT teacher did not perform well?</vt:lpstr>
      <vt:lpstr>Hence (VGG19 + VIT ) as teacher  wins</vt:lpstr>
      <vt:lpstr>So what are local and global features?</vt:lpstr>
      <vt:lpstr>Experiment-4 (Hybrid teacher with Multi-Scaler geometric feature fusion)</vt:lpstr>
      <vt:lpstr>How did we implement MSGFF</vt:lpstr>
      <vt:lpstr>Whats are hooks?</vt:lpstr>
      <vt:lpstr>Why do we do it to the last layer of the VGG19?</vt:lpstr>
      <vt:lpstr>Why the 3rd MBConv block in EfficientNet‑B0?</vt:lpstr>
      <vt:lpstr>Now we put them together and feed the maps to our Multi-scaler Geometric feature fusion loss</vt:lpstr>
      <vt:lpstr>Summary of classification results</vt:lpstr>
      <vt:lpstr>Why are all our results so similar?</vt:lpstr>
      <vt:lpstr>Now let’s discuss the final part which is the segmentation</vt:lpstr>
      <vt:lpstr>We have used (U-net + VIT) for segmentation</vt:lpstr>
      <vt:lpstr>PowerPoint Presentation</vt:lpstr>
      <vt:lpstr>For student we use a smaller U-net </vt:lpstr>
      <vt:lpstr>Initial results</vt:lpstr>
      <vt:lpstr>PowerPoint Presentation</vt:lpstr>
      <vt:lpstr>After fine-tuning </vt:lpstr>
      <vt:lpstr>PowerPoint Presentation</vt:lpstr>
      <vt:lpstr>PowerPoint Presentation</vt:lpstr>
      <vt:lpstr>How did we achieve better results?</vt:lpstr>
      <vt:lpstr>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User128</dc:creator>
  <cp:lastModifiedBy>User128</cp:lastModifiedBy>
  <cp:revision>2</cp:revision>
  <dcterms:created xsi:type="dcterms:W3CDTF">2025-04-05T14:16:31Z</dcterms:created>
  <dcterms:modified xsi:type="dcterms:W3CDTF">2025-04-05T21:45:12Z</dcterms:modified>
</cp:coreProperties>
</file>